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399" r:id="rId3"/>
    <p:sldId id="400" r:id="rId4"/>
    <p:sldId id="401" r:id="rId5"/>
    <p:sldId id="360" r:id="rId6"/>
    <p:sldId id="402" r:id="rId7"/>
    <p:sldId id="403" r:id="rId8"/>
    <p:sldId id="405" r:id="rId9"/>
    <p:sldId id="408" r:id="rId10"/>
    <p:sldId id="406" r:id="rId11"/>
    <p:sldId id="407" r:id="rId12"/>
    <p:sldId id="410" r:id="rId13"/>
    <p:sldId id="412" r:id="rId14"/>
    <p:sldId id="413" r:id="rId15"/>
    <p:sldId id="414" r:id="rId16"/>
    <p:sldId id="457" r:id="rId17"/>
    <p:sldId id="415" r:id="rId18"/>
    <p:sldId id="416" r:id="rId19"/>
    <p:sldId id="411" r:id="rId20"/>
    <p:sldId id="418" r:id="rId21"/>
    <p:sldId id="419" r:id="rId22"/>
    <p:sldId id="420" r:id="rId23"/>
    <p:sldId id="429" r:id="rId24"/>
    <p:sldId id="430" r:id="rId25"/>
    <p:sldId id="431" r:id="rId26"/>
    <p:sldId id="421" r:id="rId27"/>
    <p:sldId id="432" r:id="rId28"/>
    <p:sldId id="435" r:id="rId29"/>
    <p:sldId id="434" r:id="rId30"/>
    <p:sldId id="422" r:id="rId31"/>
    <p:sldId id="436" r:id="rId32"/>
    <p:sldId id="437" r:id="rId33"/>
    <p:sldId id="438" r:id="rId34"/>
    <p:sldId id="423" r:id="rId35"/>
    <p:sldId id="442" r:id="rId36"/>
    <p:sldId id="439" r:id="rId37"/>
    <p:sldId id="440" r:id="rId38"/>
    <p:sldId id="424" r:id="rId39"/>
    <p:sldId id="446" r:id="rId40"/>
    <p:sldId id="441" r:id="rId41"/>
    <p:sldId id="444" r:id="rId42"/>
    <p:sldId id="425" r:id="rId43"/>
    <p:sldId id="443" r:id="rId44"/>
    <p:sldId id="447" r:id="rId45"/>
    <p:sldId id="445" r:id="rId46"/>
    <p:sldId id="426" r:id="rId47"/>
    <p:sldId id="448" r:id="rId48"/>
    <p:sldId id="449" r:id="rId49"/>
    <p:sldId id="450" r:id="rId50"/>
    <p:sldId id="427" r:id="rId51"/>
    <p:sldId id="451" r:id="rId52"/>
    <p:sldId id="452" r:id="rId53"/>
    <p:sldId id="453" r:id="rId54"/>
    <p:sldId id="428" r:id="rId55"/>
    <p:sldId id="454" r:id="rId56"/>
    <p:sldId id="455" r:id="rId57"/>
    <p:sldId id="456" r:id="rId58"/>
    <p:sldId id="27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00CC"/>
    <a:srgbClr val="660099"/>
    <a:srgbClr val="993366"/>
    <a:srgbClr val="FFCCCC"/>
    <a:srgbClr val="996600"/>
    <a:srgbClr val="006633"/>
    <a:srgbClr val="FF0099"/>
    <a:srgbClr val="0033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836" autoAdjust="0"/>
  </p:normalViewPr>
  <p:slideViewPr>
    <p:cSldViewPr snapToGrid="0" snapToObjects="1">
      <p:cViewPr varScale="1">
        <p:scale>
          <a:sx n="48" d="100"/>
          <a:sy n="48" d="100"/>
        </p:scale>
        <p:origin x="-16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52A8A-3689-EE4C-B3C1-CE78CC2DC25D}" type="doc">
      <dgm:prSet loTypeId="urn:microsoft.com/office/officeart/2005/8/layout/vList3" loCatId="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79477B0-6E81-134D-9E0B-E91B776C05C6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Family</a:t>
          </a:r>
          <a:endParaRPr lang="en-US" dirty="0">
            <a:solidFill>
              <a:schemeClr val="tx1"/>
            </a:solidFill>
          </a:endParaRPr>
        </a:p>
      </dgm:t>
    </dgm:pt>
    <dgm:pt modelId="{1688013D-738C-AC45-A37C-C091879DFE2D}" type="parTrans" cxnId="{0382E5AC-BDCE-9F41-9901-8C88E6AAD340}">
      <dgm:prSet/>
      <dgm:spPr/>
      <dgm:t>
        <a:bodyPr/>
        <a:lstStyle/>
        <a:p>
          <a:endParaRPr lang="en-US"/>
        </a:p>
      </dgm:t>
    </dgm:pt>
    <dgm:pt modelId="{1734A653-9E97-DC45-8F5F-574AFDD63983}" type="sibTrans" cxnId="{0382E5AC-BDCE-9F41-9901-8C88E6AAD340}">
      <dgm:prSet/>
      <dgm:spPr/>
      <dgm:t>
        <a:bodyPr/>
        <a:lstStyle/>
        <a:p>
          <a:endParaRPr lang="en-US"/>
        </a:p>
      </dgm:t>
    </dgm:pt>
    <dgm:pt modelId="{5FC3F306-8CB3-B74B-B724-F689CF2E576A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</a:rPr>
            <a:t>Friend</a:t>
          </a:r>
          <a:endParaRPr lang="en-US">
            <a:solidFill>
              <a:schemeClr val="tx1"/>
            </a:solidFill>
          </a:endParaRPr>
        </a:p>
      </dgm:t>
    </dgm:pt>
    <dgm:pt modelId="{5C55E0D5-2874-6740-B011-A8E7351A427A}" type="parTrans" cxnId="{48407CAF-94BF-6741-970A-32F10A6F65FE}">
      <dgm:prSet/>
      <dgm:spPr/>
      <dgm:t>
        <a:bodyPr/>
        <a:lstStyle/>
        <a:p>
          <a:endParaRPr lang="en-US"/>
        </a:p>
      </dgm:t>
    </dgm:pt>
    <dgm:pt modelId="{556C1734-0582-984A-833B-EDAECF40E609}" type="sibTrans" cxnId="{48407CAF-94BF-6741-970A-32F10A6F65FE}">
      <dgm:prSet/>
      <dgm:spPr/>
      <dgm:t>
        <a:bodyPr/>
        <a:lstStyle/>
        <a:p>
          <a:endParaRPr lang="en-US"/>
        </a:p>
      </dgm:t>
    </dgm:pt>
    <dgm:pt modelId="{F6BCC20E-0463-3740-99AE-D47482518559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Coworker</a:t>
          </a:r>
          <a:endParaRPr lang="en-US" dirty="0">
            <a:solidFill>
              <a:schemeClr val="tx1"/>
            </a:solidFill>
          </a:endParaRPr>
        </a:p>
      </dgm:t>
    </dgm:pt>
    <dgm:pt modelId="{4373B1D5-C88F-544F-A2F0-3C7DB3D99484}" type="parTrans" cxnId="{12E4B530-61DD-7348-B19A-92C70514FD28}">
      <dgm:prSet/>
      <dgm:spPr/>
      <dgm:t>
        <a:bodyPr/>
        <a:lstStyle/>
        <a:p>
          <a:endParaRPr lang="en-US"/>
        </a:p>
      </dgm:t>
    </dgm:pt>
    <dgm:pt modelId="{78A95173-4A14-104A-9C53-DDEA03D426F9}" type="sibTrans" cxnId="{12E4B530-61DD-7348-B19A-92C70514FD28}">
      <dgm:prSet/>
      <dgm:spPr/>
      <dgm:t>
        <a:bodyPr/>
        <a:lstStyle/>
        <a:p>
          <a:endParaRPr lang="en-US"/>
        </a:p>
      </dgm:t>
    </dgm:pt>
    <dgm:pt modelId="{05DBC9F4-08AB-524B-A77A-71D89DE87AE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Islamic community</a:t>
          </a:r>
          <a:endParaRPr lang="en-US" dirty="0">
            <a:solidFill>
              <a:schemeClr val="tx1"/>
            </a:solidFill>
          </a:endParaRPr>
        </a:p>
      </dgm:t>
    </dgm:pt>
    <dgm:pt modelId="{C8FA58F3-F1EB-1644-AD1D-E581F522EEDD}" type="parTrans" cxnId="{4BBA756A-696B-4C49-A434-D3000F7ADEBC}">
      <dgm:prSet/>
      <dgm:spPr/>
      <dgm:t>
        <a:bodyPr/>
        <a:lstStyle/>
        <a:p>
          <a:endParaRPr lang="en-US"/>
        </a:p>
      </dgm:t>
    </dgm:pt>
    <dgm:pt modelId="{F241037D-F2E7-BC41-BA19-A9636478153F}" type="sibTrans" cxnId="{4BBA756A-696B-4C49-A434-D3000F7ADEBC}">
      <dgm:prSet/>
      <dgm:spPr/>
      <dgm:t>
        <a:bodyPr/>
        <a:lstStyle/>
        <a:p>
          <a:endParaRPr lang="en-US"/>
        </a:p>
      </dgm:t>
    </dgm:pt>
    <dgm:pt modelId="{93223292-8C5A-0545-8801-D3FEBCBCBDAC}" type="pres">
      <dgm:prSet presAssocID="{88252A8A-3689-EE4C-B3C1-CE78CC2DC2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2B6BE-79D7-1145-93F0-17F41DB2FB85}" type="pres">
      <dgm:prSet presAssocID="{179477B0-6E81-134D-9E0B-E91B776C05C6}" presName="composite" presStyleCnt="0"/>
      <dgm:spPr/>
    </dgm:pt>
    <dgm:pt modelId="{D196235B-67DC-9C4D-9E3C-7D4D844557CF}" type="pres">
      <dgm:prSet presAssocID="{179477B0-6E81-134D-9E0B-E91B776C05C6}" presName="imgShp" presStyleLbl="fgImgPlace1" presStyleIdx="0" presStyleCnt="4"/>
      <dgm:spPr/>
    </dgm:pt>
    <dgm:pt modelId="{774BFB73-D369-0548-98F4-ED43D0F62B06}" type="pres">
      <dgm:prSet presAssocID="{179477B0-6E81-134D-9E0B-E91B776C05C6}" presName="txShp" presStyleLbl="node1" presStyleIdx="0" presStyleCnt="4" custScaleY="100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EED37-B829-264E-BF00-213C3864D0AB}" type="pres">
      <dgm:prSet presAssocID="{1734A653-9E97-DC45-8F5F-574AFDD63983}" presName="spacing" presStyleCnt="0"/>
      <dgm:spPr/>
    </dgm:pt>
    <dgm:pt modelId="{DCE6FB16-D9C0-244F-9CD2-FD54806BE4E5}" type="pres">
      <dgm:prSet presAssocID="{5FC3F306-8CB3-B74B-B724-F689CF2E576A}" presName="composite" presStyleCnt="0"/>
      <dgm:spPr/>
    </dgm:pt>
    <dgm:pt modelId="{00B9E2AF-8436-BD47-B17C-1BCEAA24102E}" type="pres">
      <dgm:prSet presAssocID="{5FC3F306-8CB3-B74B-B724-F689CF2E576A}" presName="imgShp" presStyleLbl="fgImgPlace1" presStyleIdx="1" presStyleCnt="4"/>
      <dgm:spPr/>
    </dgm:pt>
    <dgm:pt modelId="{BBBA2729-A43D-EC45-983F-4CFA88AA8BAF}" type="pres">
      <dgm:prSet presAssocID="{5FC3F306-8CB3-B74B-B724-F689CF2E576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FDF81-C766-E143-80AB-D7DDD7359459}" type="pres">
      <dgm:prSet presAssocID="{556C1734-0582-984A-833B-EDAECF40E609}" presName="spacing" presStyleCnt="0"/>
      <dgm:spPr/>
    </dgm:pt>
    <dgm:pt modelId="{AE49CF06-E725-654F-80AE-45E7943153A5}" type="pres">
      <dgm:prSet presAssocID="{F6BCC20E-0463-3740-99AE-D47482518559}" presName="composite" presStyleCnt="0"/>
      <dgm:spPr/>
    </dgm:pt>
    <dgm:pt modelId="{3A5255BA-BFBF-1043-8599-E9DB671C11DD}" type="pres">
      <dgm:prSet presAssocID="{F6BCC20E-0463-3740-99AE-D47482518559}" presName="imgShp" presStyleLbl="fgImgPlace1" presStyleIdx="2" presStyleCnt="4"/>
      <dgm:spPr/>
    </dgm:pt>
    <dgm:pt modelId="{5D78EDEC-E63B-C341-AFA1-704B0AE2B77B}" type="pres">
      <dgm:prSet presAssocID="{F6BCC20E-0463-3740-99AE-D4748251855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F5516B-40D2-944A-B4CD-CCADF65C14B0}" type="pres">
      <dgm:prSet presAssocID="{78A95173-4A14-104A-9C53-DDEA03D426F9}" presName="spacing" presStyleCnt="0"/>
      <dgm:spPr/>
    </dgm:pt>
    <dgm:pt modelId="{6C304436-EA33-1546-B47B-90298FD047AE}" type="pres">
      <dgm:prSet presAssocID="{05DBC9F4-08AB-524B-A77A-71D89DE87AE8}" presName="composite" presStyleCnt="0"/>
      <dgm:spPr/>
    </dgm:pt>
    <dgm:pt modelId="{6FA51CBE-1A9D-B048-ABCF-0B46E2C0AC71}" type="pres">
      <dgm:prSet presAssocID="{05DBC9F4-08AB-524B-A77A-71D89DE87AE8}" presName="imgShp" presStyleLbl="fgImgPlace1" presStyleIdx="3" presStyleCnt="4"/>
      <dgm:spPr/>
    </dgm:pt>
    <dgm:pt modelId="{D0503200-C30E-044B-A907-A731F4035D51}" type="pres">
      <dgm:prSet presAssocID="{05DBC9F4-08AB-524B-A77A-71D89DE87AE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1D29F0-85E4-E446-9414-331D0E62E90D}" type="presOf" srcId="{05DBC9F4-08AB-524B-A77A-71D89DE87AE8}" destId="{D0503200-C30E-044B-A907-A731F4035D51}" srcOrd="0" destOrd="0" presId="urn:microsoft.com/office/officeart/2005/8/layout/vList3"/>
    <dgm:cxn modelId="{4BBA756A-696B-4C49-A434-D3000F7ADEBC}" srcId="{88252A8A-3689-EE4C-B3C1-CE78CC2DC25D}" destId="{05DBC9F4-08AB-524B-A77A-71D89DE87AE8}" srcOrd="3" destOrd="0" parTransId="{C8FA58F3-F1EB-1644-AD1D-E581F522EEDD}" sibTransId="{F241037D-F2E7-BC41-BA19-A9636478153F}"/>
    <dgm:cxn modelId="{A1141F84-8F05-1846-B41E-813EA19D7C07}" type="presOf" srcId="{5FC3F306-8CB3-B74B-B724-F689CF2E576A}" destId="{BBBA2729-A43D-EC45-983F-4CFA88AA8BAF}" srcOrd="0" destOrd="0" presId="urn:microsoft.com/office/officeart/2005/8/layout/vList3"/>
    <dgm:cxn modelId="{12E4B530-61DD-7348-B19A-92C70514FD28}" srcId="{88252A8A-3689-EE4C-B3C1-CE78CC2DC25D}" destId="{F6BCC20E-0463-3740-99AE-D47482518559}" srcOrd="2" destOrd="0" parTransId="{4373B1D5-C88F-544F-A2F0-3C7DB3D99484}" sibTransId="{78A95173-4A14-104A-9C53-DDEA03D426F9}"/>
    <dgm:cxn modelId="{C726B676-C7E2-3045-8A8F-38A5060FC988}" type="presOf" srcId="{F6BCC20E-0463-3740-99AE-D47482518559}" destId="{5D78EDEC-E63B-C341-AFA1-704B0AE2B77B}" srcOrd="0" destOrd="0" presId="urn:microsoft.com/office/officeart/2005/8/layout/vList3"/>
    <dgm:cxn modelId="{48407CAF-94BF-6741-970A-32F10A6F65FE}" srcId="{88252A8A-3689-EE4C-B3C1-CE78CC2DC25D}" destId="{5FC3F306-8CB3-B74B-B724-F689CF2E576A}" srcOrd="1" destOrd="0" parTransId="{5C55E0D5-2874-6740-B011-A8E7351A427A}" sibTransId="{556C1734-0582-984A-833B-EDAECF40E609}"/>
    <dgm:cxn modelId="{FCE5D943-54FD-EE4B-A72E-4D878C681D10}" type="presOf" srcId="{179477B0-6E81-134D-9E0B-E91B776C05C6}" destId="{774BFB73-D369-0548-98F4-ED43D0F62B06}" srcOrd="0" destOrd="0" presId="urn:microsoft.com/office/officeart/2005/8/layout/vList3"/>
    <dgm:cxn modelId="{0382E5AC-BDCE-9F41-9901-8C88E6AAD340}" srcId="{88252A8A-3689-EE4C-B3C1-CE78CC2DC25D}" destId="{179477B0-6E81-134D-9E0B-E91B776C05C6}" srcOrd="0" destOrd="0" parTransId="{1688013D-738C-AC45-A37C-C091879DFE2D}" sibTransId="{1734A653-9E97-DC45-8F5F-574AFDD63983}"/>
    <dgm:cxn modelId="{53298C58-4010-094F-A72B-18778EBC20B2}" type="presOf" srcId="{88252A8A-3689-EE4C-B3C1-CE78CC2DC25D}" destId="{93223292-8C5A-0545-8801-D3FEBCBCBDAC}" srcOrd="0" destOrd="0" presId="urn:microsoft.com/office/officeart/2005/8/layout/vList3"/>
    <dgm:cxn modelId="{96017F4C-6D49-6C4B-8FE6-0434BE4C1FCB}" type="presParOf" srcId="{93223292-8C5A-0545-8801-D3FEBCBCBDAC}" destId="{4622B6BE-79D7-1145-93F0-17F41DB2FB85}" srcOrd="0" destOrd="0" presId="urn:microsoft.com/office/officeart/2005/8/layout/vList3"/>
    <dgm:cxn modelId="{F2931D27-F26C-0748-AA5C-82AE8FE824FD}" type="presParOf" srcId="{4622B6BE-79D7-1145-93F0-17F41DB2FB85}" destId="{D196235B-67DC-9C4D-9E3C-7D4D844557CF}" srcOrd="0" destOrd="0" presId="urn:microsoft.com/office/officeart/2005/8/layout/vList3"/>
    <dgm:cxn modelId="{AE77F5AF-1829-AD47-8C98-2F2D75275580}" type="presParOf" srcId="{4622B6BE-79D7-1145-93F0-17F41DB2FB85}" destId="{774BFB73-D369-0548-98F4-ED43D0F62B06}" srcOrd="1" destOrd="0" presId="urn:microsoft.com/office/officeart/2005/8/layout/vList3"/>
    <dgm:cxn modelId="{F7ABF9CB-B553-CF4F-9907-B2869B41E23A}" type="presParOf" srcId="{93223292-8C5A-0545-8801-D3FEBCBCBDAC}" destId="{5AAEED37-B829-264E-BF00-213C3864D0AB}" srcOrd="1" destOrd="0" presId="urn:microsoft.com/office/officeart/2005/8/layout/vList3"/>
    <dgm:cxn modelId="{362E756C-EE93-E641-BD21-563B73AFD8C5}" type="presParOf" srcId="{93223292-8C5A-0545-8801-D3FEBCBCBDAC}" destId="{DCE6FB16-D9C0-244F-9CD2-FD54806BE4E5}" srcOrd="2" destOrd="0" presId="urn:microsoft.com/office/officeart/2005/8/layout/vList3"/>
    <dgm:cxn modelId="{5D5FB16D-B16B-9A41-B688-214E77380DD2}" type="presParOf" srcId="{DCE6FB16-D9C0-244F-9CD2-FD54806BE4E5}" destId="{00B9E2AF-8436-BD47-B17C-1BCEAA24102E}" srcOrd="0" destOrd="0" presId="urn:microsoft.com/office/officeart/2005/8/layout/vList3"/>
    <dgm:cxn modelId="{60E6DE08-A66F-6F45-933E-906B1F100646}" type="presParOf" srcId="{DCE6FB16-D9C0-244F-9CD2-FD54806BE4E5}" destId="{BBBA2729-A43D-EC45-983F-4CFA88AA8BAF}" srcOrd="1" destOrd="0" presId="urn:microsoft.com/office/officeart/2005/8/layout/vList3"/>
    <dgm:cxn modelId="{EBA151A7-15FE-1F48-A25C-6A11FB4D9C66}" type="presParOf" srcId="{93223292-8C5A-0545-8801-D3FEBCBCBDAC}" destId="{3C6FDF81-C766-E143-80AB-D7DDD7359459}" srcOrd="3" destOrd="0" presId="urn:microsoft.com/office/officeart/2005/8/layout/vList3"/>
    <dgm:cxn modelId="{6E2ABCCC-FC38-D848-8AEA-228D629B70C7}" type="presParOf" srcId="{93223292-8C5A-0545-8801-D3FEBCBCBDAC}" destId="{AE49CF06-E725-654F-80AE-45E7943153A5}" srcOrd="4" destOrd="0" presId="urn:microsoft.com/office/officeart/2005/8/layout/vList3"/>
    <dgm:cxn modelId="{4B9C3B39-D624-4E45-9C8B-2B11344CCFE7}" type="presParOf" srcId="{AE49CF06-E725-654F-80AE-45E7943153A5}" destId="{3A5255BA-BFBF-1043-8599-E9DB671C11DD}" srcOrd="0" destOrd="0" presId="urn:microsoft.com/office/officeart/2005/8/layout/vList3"/>
    <dgm:cxn modelId="{A6131617-E741-374D-B78F-3439EF9E1A1A}" type="presParOf" srcId="{AE49CF06-E725-654F-80AE-45E7943153A5}" destId="{5D78EDEC-E63B-C341-AFA1-704B0AE2B77B}" srcOrd="1" destOrd="0" presId="urn:microsoft.com/office/officeart/2005/8/layout/vList3"/>
    <dgm:cxn modelId="{67981F9E-C2A6-3943-88E0-47700464D70C}" type="presParOf" srcId="{93223292-8C5A-0545-8801-D3FEBCBCBDAC}" destId="{92F5516B-40D2-944A-B4CD-CCADF65C14B0}" srcOrd="5" destOrd="0" presId="urn:microsoft.com/office/officeart/2005/8/layout/vList3"/>
    <dgm:cxn modelId="{A71AEDFD-A089-AD4F-AE95-6D8D2321F205}" type="presParOf" srcId="{93223292-8C5A-0545-8801-D3FEBCBCBDAC}" destId="{6C304436-EA33-1546-B47B-90298FD047AE}" srcOrd="6" destOrd="0" presId="urn:microsoft.com/office/officeart/2005/8/layout/vList3"/>
    <dgm:cxn modelId="{D2CF8A49-DAAF-2049-B998-08430D586DFD}" type="presParOf" srcId="{6C304436-EA33-1546-B47B-90298FD047AE}" destId="{6FA51CBE-1A9D-B048-ABCF-0B46E2C0AC71}" srcOrd="0" destOrd="0" presId="urn:microsoft.com/office/officeart/2005/8/layout/vList3"/>
    <dgm:cxn modelId="{4FDA8EA2-63A1-2045-9843-A301A6BCDB1E}" type="presParOf" srcId="{6C304436-EA33-1546-B47B-90298FD047AE}" destId="{D0503200-C30E-044B-A907-A731F4035D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8D9D6-C074-FD4F-854B-A8CB050660DD}" type="doc">
      <dgm:prSet loTypeId="urn:microsoft.com/office/officeart/2008/layout/VerticalCurvedList" loCatId="" qsTypeId="urn:microsoft.com/office/officeart/2005/8/quickstyle/3D3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4B831EFC-9077-6244-A0BC-475A0CAB641C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Busy</a:t>
          </a:r>
          <a:endParaRPr lang="en-US" dirty="0">
            <a:solidFill>
              <a:schemeClr val="tx1"/>
            </a:solidFill>
          </a:endParaRPr>
        </a:p>
      </dgm:t>
    </dgm:pt>
    <dgm:pt modelId="{42794860-090E-A34A-AF96-E238C0C6F9CC}" type="parTrans" cxnId="{1FC20209-5B00-0441-BCD2-394168B74545}">
      <dgm:prSet/>
      <dgm:spPr/>
      <dgm:t>
        <a:bodyPr/>
        <a:lstStyle/>
        <a:p>
          <a:endParaRPr lang="en-US"/>
        </a:p>
      </dgm:t>
    </dgm:pt>
    <dgm:pt modelId="{B764D5CC-C03F-E043-80B8-5E316A404291}" type="sibTrans" cxnId="{1FC20209-5B00-0441-BCD2-394168B74545}">
      <dgm:prSet/>
      <dgm:spPr/>
      <dgm:t>
        <a:bodyPr/>
        <a:lstStyle/>
        <a:p>
          <a:endParaRPr lang="en-US"/>
        </a:p>
      </dgm:t>
    </dgm:pt>
    <dgm:pt modelId="{B9BB2F68-21FE-7947-9968-D0291BC39AB1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Efficient</a:t>
          </a:r>
          <a:endParaRPr lang="en-US" dirty="0">
            <a:solidFill>
              <a:schemeClr val="tx1"/>
            </a:solidFill>
          </a:endParaRPr>
        </a:p>
      </dgm:t>
    </dgm:pt>
    <dgm:pt modelId="{027D90D6-1BE6-AF4B-BAE0-7697D7C713AC}" type="parTrans" cxnId="{39D0B567-24D0-AC46-AFAD-424705E17BEB}">
      <dgm:prSet/>
      <dgm:spPr/>
      <dgm:t>
        <a:bodyPr/>
        <a:lstStyle/>
        <a:p>
          <a:endParaRPr lang="en-US"/>
        </a:p>
      </dgm:t>
    </dgm:pt>
    <dgm:pt modelId="{9C67FDCF-2345-FE40-8006-F54A5624F21F}" type="sibTrans" cxnId="{39D0B567-24D0-AC46-AFAD-424705E17BEB}">
      <dgm:prSet/>
      <dgm:spPr/>
      <dgm:t>
        <a:bodyPr/>
        <a:lstStyle/>
        <a:p>
          <a:endParaRPr lang="en-US"/>
        </a:p>
      </dgm:t>
    </dgm:pt>
    <dgm:pt modelId="{B04F9D7C-5D81-2340-B09F-27654C0077FD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Effective</a:t>
          </a:r>
          <a:endParaRPr lang="en-US" dirty="0">
            <a:solidFill>
              <a:schemeClr val="tx1"/>
            </a:solidFill>
          </a:endParaRPr>
        </a:p>
      </dgm:t>
    </dgm:pt>
    <dgm:pt modelId="{BF922E94-43AB-7841-BC10-166570346218}" type="parTrans" cxnId="{68C5D213-0A67-CE43-A802-52BF96508A4C}">
      <dgm:prSet/>
      <dgm:spPr/>
      <dgm:t>
        <a:bodyPr/>
        <a:lstStyle/>
        <a:p>
          <a:endParaRPr lang="en-US"/>
        </a:p>
      </dgm:t>
    </dgm:pt>
    <dgm:pt modelId="{393C6BA7-3D96-A844-A8F3-FB41B9AA5E44}" type="sibTrans" cxnId="{68C5D213-0A67-CE43-A802-52BF96508A4C}">
      <dgm:prSet/>
      <dgm:spPr/>
      <dgm:t>
        <a:bodyPr/>
        <a:lstStyle/>
        <a:p>
          <a:endParaRPr lang="en-US"/>
        </a:p>
      </dgm:t>
    </dgm:pt>
    <dgm:pt modelId="{44D6DC6F-D8F8-8D4F-89AA-F5999BFDAD37}" type="pres">
      <dgm:prSet presAssocID="{55C8D9D6-C074-FD4F-854B-A8CB05066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692A4F-125B-5D43-9FD8-56BC3355AF86}" type="pres">
      <dgm:prSet presAssocID="{55C8D9D6-C074-FD4F-854B-A8CB050660DD}" presName="Name1" presStyleCnt="0"/>
      <dgm:spPr/>
    </dgm:pt>
    <dgm:pt modelId="{A7054B9B-5B7A-9440-B911-6E04D61281FA}" type="pres">
      <dgm:prSet presAssocID="{55C8D9D6-C074-FD4F-854B-A8CB050660DD}" presName="cycle" presStyleCnt="0"/>
      <dgm:spPr/>
    </dgm:pt>
    <dgm:pt modelId="{A4036CF1-B0DA-A648-9631-808B3FDFB5CF}" type="pres">
      <dgm:prSet presAssocID="{55C8D9D6-C074-FD4F-854B-A8CB050660DD}" presName="srcNode" presStyleLbl="node1" presStyleIdx="0" presStyleCnt="3"/>
      <dgm:spPr/>
    </dgm:pt>
    <dgm:pt modelId="{30FE3B6F-19FA-9643-95F9-C17DCA0B750C}" type="pres">
      <dgm:prSet presAssocID="{55C8D9D6-C074-FD4F-854B-A8CB050660DD}" presName="conn" presStyleLbl="parChTrans1D2" presStyleIdx="0" presStyleCnt="1"/>
      <dgm:spPr/>
      <dgm:t>
        <a:bodyPr/>
        <a:lstStyle/>
        <a:p>
          <a:endParaRPr lang="en-US"/>
        </a:p>
      </dgm:t>
    </dgm:pt>
    <dgm:pt modelId="{1508162A-82E2-394E-AB71-B1DCC1913CE1}" type="pres">
      <dgm:prSet presAssocID="{55C8D9D6-C074-FD4F-854B-A8CB050660DD}" presName="extraNode" presStyleLbl="node1" presStyleIdx="0" presStyleCnt="3"/>
      <dgm:spPr/>
    </dgm:pt>
    <dgm:pt modelId="{EB746245-E3D0-1444-9908-8264AE00A04F}" type="pres">
      <dgm:prSet presAssocID="{55C8D9D6-C074-FD4F-854B-A8CB050660DD}" presName="dstNode" presStyleLbl="node1" presStyleIdx="0" presStyleCnt="3"/>
      <dgm:spPr/>
    </dgm:pt>
    <dgm:pt modelId="{FD670EDE-E1D0-544E-9307-59E4A3BA7AC1}" type="pres">
      <dgm:prSet presAssocID="{4B831EFC-9077-6244-A0BC-475A0CAB641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A37BA-BE7E-414B-8CBC-69D9D9F23C2E}" type="pres">
      <dgm:prSet presAssocID="{4B831EFC-9077-6244-A0BC-475A0CAB641C}" presName="accent_1" presStyleCnt="0"/>
      <dgm:spPr/>
    </dgm:pt>
    <dgm:pt modelId="{17C16794-38EB-994A-B0C0-167B43F75DD8}" type="pres">
      <dgm:prSet presAssocID="{4B831EFC-9077-6244-A0BC-475A0CAB641C}" presName="accentRepeatNode" presStyleLbl="solidFgAcc1" presStyleIdx="0" presStyleCnt="3"/>
      <dgm:spPr/>
    </dgm:pt>
    <dgm:pt modelId="{50BA8100-9773-134B-BADE-1DD385990700}" type="pres">
      <dgm:prSet presAssocID="{B9BB2F68-21FE-7947-9968-D0291BC39AB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72784-A1A6-664E-90D5-F6D3C2684FF4}" type="pres">
      <dgm:prSet presAssocID="{B9BB2F68-21FE-7947-9968-D0291BC39AB1}" presName="accent_2" presStyleCnt="0"/>
      <dgm:spPr/>
    </dgm:pt>
    <dgm:pt modelId="{9974E93B-19E0-6548-82AE-57A18E718FF1}" type="pres">
      <dgm:prSet presAssocID="{B9BB2F68-21FE-7947-9968-D0291BC39AB1}" presName="accentRepeatNode" presStyleLbl="solidFgAcc1" presStyleIdx="1" presStyleCnt="3"/>
      <dgm:spPr/>
    </dgm:pt>
    <dgm:pt modelId="{75EF1E2D-7069-544F-94CA-E8545DD0588D}" type="pres">
      <dgm:prSet presAssocID="{B04F9D7C-5D81-2340-B09F-27654C0077F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1BE35-EA39-1E46-BEE4-DDD7B22A32AD}" type="pres">
      <dgm:prSet presAssocID="{B04F9D7C-5D81-2340-B09F-27654C0077FD}" presName="accent_3" presStyleCnt="0"/>
      <dgm:spPr/>
    </dgm:pt>
    <dgm:pt modelId="{5724273B-650E-2846-BF98-F84FBF507E32}" type="pres">
      <dgm:prSet presAssocID="{B04F9D7C-5D81-2340-B09F-27654C0077FD}" presName="accentRepeatNode" presStyleLbl="solidFgAcc1" presStyleIdx="2" presStyleCnt="3"/>
      <dgm:spPr/>
    </dgm:pt>
  </dgm:ptLst>
  <dgm:cxnLst>
    <dgm:cxn modelId="{C6C8BE64-B5E7-FF4E-BF63-ACBBBB74D7BA}" type="presOf" srcId="{55C8D9D6-C074-FD4F-854B-A8CB050660DD}" destId="{44D6DC6F-D8F8-8D4F-89AA-F5999BFDAD37}" srcOrd="0" destOrd="0" presId="urn:microsoft.com/office/officeart/2008/layout/VerticalCurvedList"/>
    <dgm:cxn modelId="{1FC20209-5B00-0441-BCD2-394168B74545}" srcId="{55C8D9D6-C074-FD4F-854B-A8CB050660DD}" destId="{4B831EFC-9077-6244-A0BC-475A0CAB641C}" srcOrd="0" destOrd="0" parTransId="{42794860-090E-A34A-AF96-E238C0C6F9CC}" sibTransId="{B764D5CC-C03F-E043-80B8-5E316A404291}"/>
    <dgm:cxn modelId="{68C5D213-0A67-CE43-A802-52BF96508A4C}" srcId="{55C8D9D6-C074-FD4F-854B-A8CB050660DD}" destId="{B04F9D7C-5D81-2340-B09F-27654C0077FD}" srcOrd="2" destOrd="0" parTransId="{BF922E94-43AB-7841-BC10-166570346218}" sibTransId="{393C6BA7-3D96-A844-A8F3-FB41B9AA5E44}"/>
    <dgm:cxn modelId="{39D0B567-24D0-AC46-AFAD-424705E17BEB}" srcId="{55C8D9D6-C074-FD4F-854B-A8CB050660DD}" destId="{B9BB2F68-21FE-7947-9968-D0291BC39AB1}" srcOrd="1" destOrd="0" parTransId="{027D90D6-1BE6-AF4B-BAE0-7697D7C713AC}" sibTransId="{9C67FDCF-2345-FE40-8006-F54A5624F21F}"/>
    <dgm:cxn modelId="{7EC10062-0693-8D4B-8837-35CD73C6DDF1}" type="presOf" srcId="{4B831EFC-9077-6244-A0BC-475A0CAB641C}" destId="{FD670EDE-E1D0-544E-9307-59E4A3BA7AC1}" srcOrd="0" destOrd="0" presId="urn:microsoft.com/office/officeart/2008/layout/VerticalCurvedList"/>
    <dgm:cxn modelId="{B1E2164C-7CF3-D74B-B5C6-DA4DB59A2621}" type="presOf" srcId="{B9BB2F68-21FE-7947-9968-D0291BC39AB1}" destId="{50BA8100-9773-134B-BADE-1DD385990700}" srcOrd="0" destOrd="0" presId="urn:microsoft.com/office/officeart/2008/layout/VerticalCurvedList"/>
    <dgm:cxn modelId="{76B906D4-E3C0-6A40-B1A1-1E6AA689AC45}" type="presOf" srcId="{B764D5CC-C03F-E043-80B8-5E316A404291}" destId="{30FE3B6F-19FA-9643-95F9-C17DCA0B750C}" srcOrd="0" destOrd="0" presId="urn:microsoft.com/office/officeart/2008/layout/VerticalCurvedList"/>
    <dgm:cxn modelId="{DB0B276C-EFBB-2148-8AFF-C469CA730FA4}" type="presOf" srcId="{B04F9D7C-5D81-2340-B09F-27654C0077FD}" destId="{75EF1E2D-7069-544F-94CA-E8545DD0588D}" srcOrd="0" destOrd="0" presId="urn:microsoft.com/office/officeart/2008/layout/VerticalCurvedList"/>
    <dgm:cxn modelId="{B6223E12-7652-8C45-AC52-710D7E48B017}" type="presParOf" srcId="{44D6DC6F-D8F8-8D4F-89AA-F5999BFDAD37}" destId="{CF692A4F-125B-5D43-9FD8-56BC3355AF86}" srcOrd="0" destOrd="0" presId="urn:microsoft.com/office/officeart/2008/layout/VerticalCurvedList"/>
    <dgm:cxn modelId="{F9C7F70F-A020-8742-910C-10F2BFE6A9C9}" type="presParOf" srcId="{CF692A4F-125B-5D43-9FD8-56BC3355AF86}" destId="{A7054B9B-5B7A-9440-B911-6E04D61281FA}" srcOrd="0" destOrd="0" presId="urn:microsoft.com/office/officeart/2008/layout/VerticalCurvedList"/>
    <dgm:cxn modelId="{B40FAEBC-CDD9-E44C-AB27-E93CDD6B8624}" type="presParOf" srcId="{A7054B9B-5B7A-9440-B911-6E04D61281FA}" destId="{A4036CF1-B0DA-A648-9631-808B3FDFB5CF}" srcOrd="0" destOrd="0" presId="urn:microsoft.com/office/officeart/2008/layout/VerticalCurvedList"/>
    <dgm:cxn modelId="{BEB79B18-6263-6A42-B924-14682267284C}" type="presParOf" srcId="{A7054B9B-5B7A-9440-B911-6E04D61281FA}" destId="{30FE3B6F-19FA-9643-95F9-C17DCA0B750C}" srcOrd="1" destOrd="0" presId="urn:microsoft.com/office/officeart/2008/layout/VerticalCurvedList"/>
    <dgm:cxn modelId="{2305F12B-525F-5F42-81EA-8353E09487C0}" type="presParOf" srcId="{A7054B9B-5B7A-9440-B911-6E04D61281FA}" destId="{1508162A-82E2-394E-AB71-B1DCC1913CE1}" srcOrd="2" destOrd="0" presId="urn:microsoft.com/office/officeart/2008/layout/VerticalCurvedList"/>
    <dgm:cxn modelId="{F1191A9F-AB02-4049-84FF-BD13CD05891F}" type="presParOf" srcId="{A7054B9B-5B7A-9440-B911-6E04D61281FA}" destId="{EB746245-E3D0-1444-9908-8264AE00A04F}" srcOrd="3" destOrd="0" presId="urn:microsoft.com/office/officeart/2008/layout/VerticalCurvedList"/>
    <dgm:cxn modelId="{3909DB6B-EF64-214C-9EAB-3C578CA22CFE}" type="presParOf" srcId="{CF692A4F-125B-5D43-9FD8-56BC3355AF86}" destId="{FD670EDE-E1D0-544E-9307-59E4A3BA7AC1}" srcOrd="1" destOrd="0" presId="urn:microsoft.com/office/officeart/2008/layout/VerticalCurvedList"/>
    <dgm:cxn modelId="{B6DBBC44-25D5-7140-B50C-29C009A14BDE}" type="presParOf" srcId="{CF692A4F-125B-5D43-9FD8-56BC3355AF86}" destId="{8ADA37BA-BE7E-414B-8CBC-69D9D9F23C2E}" srcOrd="2" destOrd="0" presId="urn:microsoft.com/office/officeart/2008/layout/VerticalCurvedList"/>
    <dgm:cxn modelId="{682C7CB5-4C74-5E4B-BE85-1859ABA3A023}" type="presParOf" srcId="{8ADA37BA-BE7E-414B-8CBC-69D9D9F23C2E}" destId="{17C16794-38EB-994A-B0C0-167B43F75DD8}" srcOrd="0" destOrd="0" presId="urn:microsoft.com/office/officeart/2008/layout/VerticalCurvedList"/>
    <dgm:cxn modelId="{BC43E020-A966-6C4E-A379-31ACE7B0110F}" type="presParOf" srcId="{CF692A4F-125B-5D43-9FD8-56BC3355AF86}" destId="{50BA8100-9773-134B-BADE-1DD385990700}" srcOrd="3" destOrd="0" presId="urn:microsoft.com/office/officeart/2008/layout/VerticalCurvedList"/>
    <dgm:cxn modelId="{0A88CD44-3509-7547-8882-8EC8BC86B5A0}" type="presParOf" srcId="{CF692A4F-125B-5D43-9FD8-56BC3355AF86}" destId="{9A672784-A1A6-664E-90D5-F6D3C2684FF4}" srcOrd="4" destOrd="0" presId="urn:microsoft.com/office/officeart/2008/layout/VerticalCurvedList"/>
    <dgm:cxn modelId="{0CCEC9D2-6E40-3E4A-8871-F6CA0DC3FBBF}" type="presParOf" srcId="{9A672784-A1A6-664E-90D5-F6D3C2684FF4}" destId="{9974E93B-19E0-6548-82AE-57A18E718FF1}" srcOrd="0" destOrd="0" presId="urn:microsoft.com/office/officeart/2008/layout/VerticalCurvedList"/>
    <dgm:cxn modelId="{4E80E1BF-4882-634F-A4C1-691E699C034F}" type="presParOf" srcId="{CF692A4F-125B-5D43-9FD8-56BC3355AF86}" destId="{75EF1E2D-7069-544F-94CA-E8545DD0588D}" srcOrd="5" destOrd="0" presId="urn:microsoft.com/office/officeart/2008/layout/VerticalCurvedList"/>
    <dgm:cxn modelId="{196A45A7-AE8B-D043-89B5-876295B32AE6}" type="presParOf" srcId="{CF692A4F-125B-5D43-9FD8-56BC3355AF86}" destId="{F1B1BE35-EA39-1E46-BEE4-DDD7B22A32AD}" srcOrd="6" destOrd="0" presId="urn:microsoft.com/office/officeart/2008/layout/VerticalCurvedList"/>
    <dgm:cxn modelId="{76A7691E-03C0-9744-9829-A0AD57EAC919}" type="presParOf" srcId="{F1B1BE35-EA39-1E46-BEE4-DDD7B22A32AD}" destId="{5724273B-650E-2846-BF98-F84FBF507E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9DC976-B9A5-D64B-A6C5-685979D9E645}" type="doc">
      <dgm:prSet loTypeId="urn:microsoft.com/office/officeart/2005/8/layout/hList6" loCatId="" qsTypeId="urn:microsoft.com/office/officeart/2005/8/quickstyle/3D7" qsCatId="3D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17EB2485-D023-2F4B-9786-1CD63DC57BFC}">
      <dgm:prSet/>
      <dgm:spPr/>
      <dgm:t>
        <a:bodyPr/>
        <a:lstStyle/>
        <a:p>
          <a:pPr rtl="0"/>
          <a:r>
            <a:rPr lang="en-US" smtClean="0"/>
            <a:t>Mental… First creation</a:t>
          </a:r>
          <a:endParaRPr lang="en-US"/>
        </a:p>
      </dgm:t>
    </dgm:pt>
    <dgm:pt modelId="{93CFFFA3-CAC1-6D43-AA8B-6E8CD83B1B97}" type="parTrans" cxnId="{16EF7A4E-429F-7E4E-9F58-7BC18DE1EA8C}">
      <dgm:prSet/>
      <dgm:spPr/>
      <dgm:t>
        <a:bodyPr/>
        <a:lstStyle/>
        <a:p>
          <a:endParaRPr lang="en-US"/>
        </a:p>
      </dgm:t>
    </dgm:pt>
    <dgm:pt modelId="{5F8C037A-F669-E543-98DD-5143FA50053F}" type="sibTrans" cxnId="{16EF7A4E-429F-7E4E-9F58-7BC18DE1EA8C}">
      <dgm:prSet/>
      <dgm:spPr/>
      <dgm:t>
        <a:bodyPr/>
        <a:lstStyle/>
        <a:p>
          <a:endParaRPr lang="en-US"/>
        </a:p>
      </dgm:t>
    </dgm:pt>
    <dgm:pt modelId="{7B6BECCE-CD1F-CE49-8914-AE09A1FD5F4C}">
      <dgm:prSet/>
      <dgm:spPr/>
      <dgm:t>
        <a:bodyPr/>
        <a:lstStyle/>
        <a:p>
          <a:pPr rtl="0"/>
          <a:r>
            <a:rPr lang="en-US" dirty="0" smtClean="0"/>
            <a:t>Physical… Second creation </a:t>
          </a:r>
          <a:endParaRPr lang="en-US" dirty="0"/>
        </a:p>
      </dgm:t>
    </dgm:pt>
    <dgm:pt modelId="{95D1B73D-5D98-934C-9293-F51577EF2689}" type="parTrans" cxnId="{A066E8A6-0433-DA41-A3CB-339E9B16C00D}">
      <dgm:prSet/>
      <dgm:spPr/>
      <dgm:t>
        <a:bodyPr/>
        <a:lstStyle/>
        <a:p>
          <a:endParaRPr lang="en-US"/>
        </a:p>
      </dgm:t>
    </dgm:pt>
    <dgm:pt modelId="{519D506B-516A-BE48-9087-746FAA778187}" type="sibTrans" cxnId="{A066E8A6-0433-DA41-A3CB-339E9B16C00D}">
      <dgm:prSet/>
      <dgm:spPr/>
      <dgm:t>
        <a:bodyPr/>
        <a:lstStyle/>
        <a:p>
          <a:endParaRPr lang="en-US"/>
        </a:p>
      </dgm:t>
    </dgm:pt>
    <dgm:pt modelId="{144DFB19-2880-1747-A3D4-E1AA66D34015}" type="pres">
      <dgm:prSet presAssocID="{029DC976-B9A5-D64B-A6C5-685979D9E6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607240-F5C7-9E4E-9145-39AAEF81FA98}" type="pres">
      <dgm:prSet presAssocID="{17EB2485-D023-2F4B-9786-1CD63DC57BF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96B78-7315-FF40-AA3B-29D23A7403A4}" type="pres">
      <dgm:prSet presAssocID="{5F8C037A-F669-E543-98DD-5143FA50053F}" presName="sibTrans" presStyleCnt="0"/>
      <dgm:spPr/>
    </dgm:pt>
    <dgm:pt modelId="{E4A04716-2B8F-0D4F-8B0F-E21ED658BCA2}" type="pres">
      <dgm:prSet presAssocID="{7B6BECCE-CD1F-CE49-8914-AE09A1FD5F4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F7A4E-429F-7E4E-9F58-7BC18DE1EA8C}" srcId="{029DC976-B9A5-D64B-A6C5-685979D9E645}" destId="{17EB2485-D023-2F4B-9786-1CD63DC57BFC}" srcOrd="0" destOrd="0" parTransId="{93CFFFA3-CAC1-6D43-AA8B-6E8CD83B1B97}" sibTransId="{5F8C037A-F669-E543-98DD-5143FA50053F}"/>
    <dgm:cxn modelId="{A066E8A6-0433-DA41-A3CB-339E9B16C00D}" srcId="{029DC976-B9A5-D64B-A6C5-685979D9E645}" destId="{7B6BECCE-CD1F-CE49-8914-AE09A1FD5F4C}" srcOrd="1" destOrd="0" parTransId="{95D1B73D-5D98-934C-9293-F51577EF2689}" sibTransId="{519D506B-516A-BE48-9087-746FAA778187}"/>
    <dgm:cxn modelId="{B7261390-9E67-C340-A790-05CE15E97F0A}" type="presOf" srcId="{7B6BECCE-CD1F-CE49-8914-AE09A1FD5F4C}" destId="{E4A04716-2B8F-0D4F-8B0F-E21ED658BCA2}" srcOrd="0" destOrd="0" presId="urn:microsoft.com/office/officeart/2005/8/layout/hList6"/>
    <dgm:cxn modelId="{77631EE1-EF9E-D644-AB7C-B3F4239D67CC}" type="presOf" srcId="{17EB2485-D023-2F4B-9786-1CD63DC57BFC}" destId="{03607240-F5C7-9E4E-9145-39AAEF81FA98}" srcOrd="0" destOrd="0" presId="urn:microsoft.com/office/officeart/2005/8/layout/hList6"/>
    <dgm:cxn modelId="{C6AA4210-D716-7D45-8FF9-2C681BDE9F6A}" type="presOf" srcId="{029DC976-B9A5-D64B-A6C5-685979D9E645}" destId="{144DFB19-2880-1747-A3D4-E1AA66D34015}" srcOrd="0" destOrd="0" presId="urn:microsoft.com/office/officeart/2005/8/layout/hList6"/>
    <dgm:cxn modelId="{D262874D-3CAE-B045-8163-C9C785F48890}" type="presParOf" srcId="{144DFB19-2880-1747-A3D4-E1AA66D34015}" destId="{03607240-F5C7-9E4E-9145-39AAEF81FA98}" srcOrd="0" destOrd="0" presId="urn:microsoft.com/office/officeart/2005/8/layout/hList6"/>
    <dgm:cxn modelId="{2F6D7BCA-5754-1B4C-8388-279D0E331B00}" type="presParOf" srcId="{144DFB19-2880-1747-A3D4-E1AA66D34015}" destId="{2EC96B78-7315-FF40-AA3B-29D23A7403A4}" srcOrd="1" destOrd="0" presId="urn:microsoft.com/office/officeart/2005/8/layout/hList6"/>
    <dgm:cxn modelId="{63FB907E-9E55-2147-9C53-F0BBD9E51714}" type="presParOf" srcId="{144DFB19-2880-1747-A3D4-E1AA66D34015}" destId="{E4A04716-2B8F-0D4F-8B0F-E21ED658BCA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120CF3-6019-0642-835D-5B812C2E62F1}" type="doc">
      <dgm:prSet loTypeId="urn:microsoft.com/office/officeart/2005/8/layout/chevron1" loCatId="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FD0120A-D661-7240-9D7C-E66026919B68}">
      <dgm:prSet/>
      <dgm:spPr/>
      <dgm:t>
        <a:bodyPr/>
        <a:lstStyle/>
        <a:p>
          <a:pPr rtl="0"/>
          <a:r>
            <a:rPr lang="en-US" b="1" smtClean="0"/>
            <a:t>Self Awareness</a:t>
          </a:r>
          <a:endParaRPr lang="en-US" b="1" dirty="0"/>
        </a:p>
      </dgm:t>
    </dgm:pt>
    <dgm:pt modelId="{342B71C6-8458-BD47-A5F3-D26ED4FBB45D}" type="parTrans" cxnId="{349B199A-F42C-CA41-8585-4E4E4A750BFB}">
      <dgm:prSet/>
      <dgm:spPr/>
      <dgm:t>
        <a:bodyPr/>
        <a:lstStyle/>
        <a:p>
          <a:endParaRPr lang="en-US"/>
        </a:p>
      </dgm:t>
    </dgm:pt>
    <dgm:pt modelId="{686AC585-87FF-0246-933D-E6443EA47C82}" type="sibTrans" cxnId="{349B199A-F42C-CA41-8585-4E4E4A750BFB}">
      <dgm:prSet/>
      <dgm:spPr/>
      <dgm:t>
        <a:bodyPr/>
        <a:lstStyle/>
        <a:p>
          <a:endParaRPr lang="en-US"/>
        </a:p>
      </dgm:t>
    </dgm:pt>
    <dgm:pt modelId="{5DF1E402-5A3D-4944-ACF0-D3D9FF65D2DD}">
      <dgm:prSet/>
      <dgm:spPr/>
      <dgm:t>
        <a:bodyPr/>
        <a:lstStyle/>
        <a:p>
          <a:pPr rtl="0"/>
          <a:r>
            <a:rPr lang="en-US" b="1" smtClean="0"/>
            <a:t>Conscience </a:t>
          </a:r>
          <a:endParaRPr lang="en-US" b="1" dirty="0"/>
        </a:p>
      </dgm:t>
    </dgm:pt>
    <dgm:pt modelId="{846765E3-8A0C-5240-BF11-C72D1773099B}" type="parTrans" cxnId="{0C8D4600-45FF-0348-9DFD-91C90C1BB0D6}">
      <dgm:prSet/>
      <dgm:spPr/>
      <dgm:t>
        <a:bodyPr/>
        <a:lstStyle/>
        <a:p>
          <a:endParaRPr lang="en-US"/>
        </a:p>
      </dgm:t>
    </dgm:pt>
    <dgm:pt modelId="{EE1F7633-60ED-7D47-B862-776531CB3140}" type="sibTrans" cxnId="{0C8D4600-45FF-0348-9DFD-91C90C1BB0D6}">
      <dgm:prSet/>
      <dgm:spPr/>
      <dgm:t>
        <a:bodyPr/>
        <a:lstStyle/>
        <a:p>
          <a:endParaRPr lang="en-US"/>
        </a:p>
      </dgm:t>
    </dgm:pt>
    <dgm:pt modelId="{E5BDC964-C155-7342-BE42-1DA1D7316D17}">
      <dgm:prSet/>
      <dgm:spPr/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Imagination</a:t>
          </a:r>
          <a:endParaRPr lang="en-US" b="1" dirty="0">
            <a:solidFill>
              <a:srgbClr val="000000"/>
            </a:solidFill>
          </a:endParaRPr>
        </a:p>
      </dgm:t>
    </dgm:pt>
    <dgm:pt modelId="{1066EAA6-43FE-224E-AAA3-ABC0D5EE0C2E}" type="parTrans" cxnId="{ECC5D6F7-6C9B-0949-AA89-4A0A7F3E3DBC}">
      <dgm:prSet/>
      <dgm:spPr/>
      <dgm:t>
        <a:bodyPr/>
        <a:lstStyle/>
        <a:p>
          <a:endParaRPr lang="en-US"/>
        </a:p>
      </dgm:t>
    </dgm:pt>
    <dgm:pt modelId="{F2694BB6-E323-E248-A38A-BB0AA49D82A6}" type="sibTrans" cxnId="{ECC5D6F7-6C9B-0949-AA89-4A0A7F3E3DBC}">
      <dgm:prSet/>
      <dgm:spPr/>
      <dgm:t>
        <a:bodyPr/>
        <a:lstStyle/>
        <a:p>
          <a:endParaRPr lang="en-US"/>
        </a:p>
      </dgm:t>
    </dgm:pt>
    <dgm:pt modelId="{66165024-027D-0A40-B6EA-B524E2DE0831}">
      <dgm:prSet/>
      <dgm:spPr/>
      <dgm:t>
        <a:bodyPr/>
        <a:lstStyle/>
        <a:p>
          <a:pPr rtl="0"/>
          <a:r>
            <a:rPr lang="en-US" b="1" dirty="0" smtClean="0"/>
            <a:t>Will Power</a:t>
          </a:r>
          <a:endParaRPr lang="en-US" b="1" dirty="0"/>
        </a:p>
      </dgm:t>
    </dgm:pt>
    <dgm:pt modelId="{764C818B-2C0B-1543-A2C0-9649A465021A}" type="parTrans" cxnId="{C3E803D8-3258-3B40-9D35-5468E5FE9919}">
      <dgm:prSet/>
      <dgm:spPr/>
      <dgm:t>
        <a:bodyPr/>
        <a:lstStyle/>
        <a:p>
          <a:endParaRPr lang="en-US"/>
        </a:p>
      </dgm:t>
    </dgm:pt>
    <dgm:pt modelId="{0B34DC98-699F-6D4E-8BB3-70F64EADF321}" type="sibTrans" cxnId="{C3E803D8-3258-3B40-9D35-5468E5FE9919}">
      <dgm:prSet/>
      <dgm:spPr/>
      <dgm:t>
        <a:bodyPr/>
        <a:lstStyle/>
        <a:p>
          <a:endParaRPr lang="en-US"/>
        </a:p>
      </dgm:t>
    </dgm:pt>
    <dgm:pt modelId="{DAF6A7FF-AF10-7546-9BC7-FD277B0A3E56}" type="pres">
      <dgm:prSet presAssocID="{6E120CF3-6019-0642-835D-5B812C2E62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840ECB-AFE3-B645-82EC-AF2799FB8301}" type="pres">
      <dgm:prSet presAssocID="{5FD0120A-D661-7240-9D7C-E66026919B6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33B6F-66FB-0745-8B17-1A3DCBDB263C}" type="pres">
      <dgm:prSet presAssocID="{686AC585-87FF-0246-933D-E6443EA47C82}" presName="parTxOnlySpace" presStyleCnt="0"/>
      <dgm:spPr/>
      <dgm:t>
        <a:bodyPr/>
        <a:lstStyle/>
        <a:p>
          <a:endParaRPr lang="en-US"/>
        </a:p>
      </dgm:t>
    </dgm:pt>
    <dgm:pt modelId="{D40AFD54-4A60-FB44-93FC-6477A33A8A9E}" type="pres">
      <dgm:prSet presAssocID="{5DF1E402-5A3D-4944-ACF0-D3D9FF65D2D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8DCD6-CF99-2D40-9E5A-E7D49D3B4732}" type="pres">
      <dgm:prSet presAssocID="{EE1F7633-60ED-7D47-B862-776531CB3140}" presName="parTxOnlySpace" presStyleCnt="0"/>
      <dgm:spPr/>
      <dgm:t>
        <a:bodyPr/>
        <a:lstStyle/>
        <a:p>
          <a:endParaRPr lang="en-US"/>
        </a:p>
      </dgm:t>
    </dgm:pt>
    <dgm:pt modelId="{BC343196-2D0A-0B40-83F2-1C6CDB489FC4}" type="pres">
      <dgm:prSet presAssocID="{E5BDC964-C155-7342-BE42-1DA1D7316D17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841B1-ACF5-7944-A5DA-666DF7063AA5}" type="pres">
      <dgm:prSet presAssocID="{F2694BB6-E323-E248-A38A-BB0AA49D82A6}" presName="parTxOnlySpace" presStyleCnt="0"/>
      <dgm:spPr/>
      <dgm:t>
        <a:bodyPr/>
        <a:lstStyle/>
        <a:p>
          <a:endParaRPr lang="en-US"/>
        </a:p>
      </dgm:t>
    </dgm:pt>
    <dgm:pt modelId="{2FF55A9B-57CB-A84F-AA1F-85A7FB1F8095}" type="pres">
      <dgm:prSet presAssocID="{66165024-027D-0A40-B6EA-B524E2DE083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23E4F0-D13E-0047-85DB-770022B95C9A}" type="presOf" srcId="{E5BDC964-C155-7342-BE42-1DA1D7316D17}" destId="{BC343196-2D0A-0B40-83F2-1C6CDB489FC4}" srcOrd="0" destOrd="0" presId="urn:microsoft.com/office/officeart/2005/8/layout/chevron1"/>
    <dgm:cxn modelId="{90CC7E78-55D3-6249-8C4B-738A472D5C7A}" type="presOf" srcId="{6E120CF3-6019-0642-835D-5B812C2E62F1}" destId="{DAF6A7FF-AF10-7546-9BC7-FD277B0A3E56}" srcOrd="0" destOrd="0" presId="urn:microsoft.com/office/officeart/2005/8/layout/chevron1"/>
    <dgm:cxn modelId="{349B199A-F42C-CA41-8585-4E4E4A750BFB}" srcId="{6E120CF3-6019-0642-835D-5B812C2E62F1}" destId="{5FD0120A-D661-7240-9D7C-E66026919B68}" srcOrd="0" destOrd="0" parTransId="{342B71C6-8458-BD47-A5F3-D26ED4FBB45D}" sibTransId="{686AC585-87FF-0246-933D-E6443EA47C82}"/>
    <dgm:cxn modelId="{C3E803D8-3258-3B40-9D35-5468E5FE9919}" srcId="{6E120CF3-6019-0642-835D-5B812C2E62F1}" destId="{66165024-027D-0A40-B6EA-B524E2DE0831}" srcOrd="3" destOrd="0" parTransId="{764C818B-2C0B-1543-A2C0-9649A465021A}" sibTransId="{0B34DC98-699F-6D4E-8BB3-70F64EADF321}"/>
    <dgm:cxn modelId="{ECC5D6F7-6C9B-0949-AA89-4A0A7F3E3DBC}" srcId="{6E120CF3-6019-0642-835D-5B812C2E62F1}" destId="{E5BDC964-C155-7342-BE42-1DA1D7316D17}" srcOrd="2" destOrd="0" parTransId="{1066EAA6-43FE-224E-AAA3-ABC0D5EE0C2E}" sibTransId="{F2694BB6-E323-E248-A38A-BB0AA49D82A6}"/>
    <dgm:cxn modelId="{72EDB424-98E5-5C49-8126-06E3710A605A}" type="presOf" srcId="{66165024-027D-0A40-B6EA-B524E2DE0831}" destId="{2FF55A9B-57CB-A84F-AA1F-85A7FB1F8095}" srcOrd="0" destOrd="0" presId="urn:microsoft.com/office/officeart/2005/8/layout/chevron1"/>
    <dgm:cxn modelId="{E79AFFFC-96CE-8A46-AC4C-78BD3E7D1A7D}" type="presOf" srcId="{5FD0120A-D661-7240-9D7C-E66026919B68}" destId="{91840ECB-AFE3-B645-82EC-AF2799FB8301}" srcOrd="0" destOrd="0" presId="urn:microsoft.com/office/officeart/2005/8/layout/chevron1"/>
    <dgm:cxn modelId="{F6E8116B-52FE-8342-BF56-5BBF651CDE62}" type="presOf" srcId="{5DF1E402-5A3D-4944-ACF0-D3D9FF65D2DD}" destId="{D40AFD54-4A60-FB44-93FC-6477A33A8A9E}" srcOrd="0" destOrd="0" presId="urn:microsoft.com/office/officeart/2005/8/layout/chevron1"/>
    <dgm:cxn modelId="{0C8D4600-45FF-0348-9DFD-91C90C1BB0D6}" srcId="{6E120CF3-6019-0642-835D-5B812C2E62F1}" destId="{5DF1E402-5A3D-4944-ACF0-D3D9FF65D2DD}" srcOrd="1" destOrd="0" parTransId="{846765E3-8A0C-5240-BF11-C72D1773099B}" sibTransId="{EE1F7633-60ED-7D47-B862-776531CB3140}"/>
    <dgm:cxn modelId="{CCDAF8F7-ECE9-4642-87A1-AECAB886DC7C}" type="presParOf" srcId="{DAF6A7FF-AF10-7546-9BC7-FD277B0A3E56}" destId="{91840ECB-AFE3-B645-82EC-AF2799FB8301}" srcOrd="0" destOrd="0" presId="urn:microsoft.com/office/officeart/2005/8/layout/chevron1"/>
    <dgm:cxn modelId="{4F2A7F33-2C8F-3740-9337-DC5AE59750A8}" type="presParOf" srcId="{DAF6A7FF-AF10-7546-9BC7-FD277B0A3E56}" destId="{3FF33B6F-66FB-0745-8B17-1A3DCBDB263C}" srcOrd="1" destOrd="0" presId="urn:microsoft.com/office/officeart/2005/8/layout/chevron1"/>
    <dgm:cxn modelId="{91D7226F-3058-3242-BE42-D7913180E8BD}" type="presParOf" srcId="{DAF6A7FF-AF10-7546-9BC7-FD277B0A3E56}" destId="{D40AFD54-4A60-FB44-93FC-6477A33A8A9E}" srcOrd="2" destOrd="0" presId="urn:microsoft.com/office/officeart/2005/8/layout/chevron1"/>
    <dgm:cxn modelId="{E3416F46-1B96-AA48-9E2F-00F7A2F2DA94}" type="presParOf" srcId="{DAF6A7FF-AF10-7546-9BC7-FD277B0A3E56}" destId="{23A8DCD6-CF99-2D40-9E5A-E7D49D3B4732}" srcOrd="3" destOrd="0" presId="urn:microsoft.com/office/officeart/2005/8/layout/chevron1"/>
    <dgm:cxn modelId="{50C9531F-9588-7D4F-B850-BE5D6BAE1C3A}" type="presParOf" srcId="{DAF6A7FF-AF10-7546-9BC7-FD277B0A3E56}" destId="{BC343196-2D0A-0B40-83F2-1C6CDB489FC4}" srcOrd="4" destOrd="0" presId="urn:microsoft.com/office/officeart/2005/8/layout/chevron1"/>
    <dgm:cxn modelId="{B9A81B12-24CD-1E4F-94C3-C991B8A3749D}" type="presParOf" srcId="{DAF6A7FF-AF10-7546-9BC7-FD277B0A3E56}" destId="{546841B1-ACF5-7944-A5DA-666DF7063AA5}" srcOrd="5" destOrd="0" presId="urn:microsoft.com/office/officeart/2005/8/layout/chevron1"/>
    <dgm:cxn modelId="{105FA07F-C557-B746-B365-82ECF220436E}" type="presParOf" srcId="{DAF6A7FF-AF10-7546-9BC7-FD277B0A3E56}" destId="{2FF55A9B-57CB-A84F-AA1F-85A7FB1F809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BFB73-D369-0548-98F4-ED43D0F62B06}">
      <dsp:nvSpPr>
        <dsp:cNvPr id="0" name=""/>
        <dsp:cNvSpPr/>
      </dsp:nvSpPr>
      <dsp:spPr>
        <a:xfrm rot="10800000">
          <a:off x="739745" y="1676"/>
          <a:ext cx="2180056" cy="767286"/>
        </a:xfrm>
        <a:prstGeom prst="homePlat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57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Family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931566" y="1676"/>
        <a:ext cx="1988235" cy="767286"/>
      </dsp:txXfrm>
    </dsp:sp>
    <dsp:sp modelId="{D196235B-67DC-9C4D-9E3C-7D4D844557CF}">
      <dsp:nvSpPr>
        <dsp:cNvPr id="0" name=""/>
        <dsp:cNvSpPr/>
      </dsp:nvSpPr>
      <dsp:spPr>
        <a:xfrm>
          <a:off x="358477" y="4051"/>
          <a:ext cx="762536" cy="76253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BA2729-A43D-EC45-983F-4CFA88AA8BAF}">
      <dsp:nvSpPr>
        <dsp:cNvPr id="0" name=""/>
        <dsp:cNvSpPr/>
      </dsp:nvSpPr>
      <dsp:spPr>
        <a:xfrm rot="10800000">
          <a:off x="739745" y="996585"/>
          <a:ext cx="2180056" cy="762536"/>
        </a:xfrm>
        <a:prstGeom prst="homePlat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57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chemeClr val="tx1"/>
              </a:solidFill>
            </a:rPr>
            <a:t>Friend</a:t>
          </a:r>
          <a:endParaRPr lang="en-US" sz="2100" kern="1200">
            <a:solidFill>
              <a:schemeClr val="tx1"/>
            </a:solidFill>
          </a:endParaRPr>
        </a:p>
      </dsp:txBody>
      <dsp:txXfrm rot="10800000">
        <a:off x="930379" y="996585"/>
        <a:ext cx="1989422" cy="762536"/>
      </dsp:txXfrm>
    </dsp:sp>
    <dsp:sp modelId="{00B9E2AF-8436-BD47-B17C-1BCEAA24102E}">
      <dsp:nvSpPr>
        <dsp:cNvPr id="0" name=""/>
        <dsp:cNvSpPr/>
      </dsp:nvSpPr>
      <dsp:spPr>
        <a:xfrm>
          <a:off x="358477" y="996585"/>
          <a:ext cx="762536" cy="762536"/>
        </a:xfrm>
        <a:prstGeom prst="ellipse">
          <a:avLst/>
        </a:prstGeom>
        <a:solidFill>
          <a:schemeClr val="accent2">
            <a:tint val="50000"/>
            <a:hueOff val="326"/>
            <a:satOff val="197"/>
            <a:lumOff val="-7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78EDEC-E63B-C341-AFA1-704B0AE2B77B}">
      <dsp:nvSpPr>
        <dsp:cNvPr id="0" name=""/>
        <dsp:cNvSpPr/>
      </dsp:nvSpPr>
      <dsp:spPr>
        <a:xfrm rot="10800000">
          <a:off x="739745" y="1986744"/>
          <a:ext cx="2180056" cy="762536"/>
        </a:xfrm>
        <a:prstGeom prst="homePlate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57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Coworker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930379" y="1986744"/>
        <a:ext cx="1989422" cy="762536"/>
      </dsp:txXfrm>
    </dsp:sp>
    <dsp:sp modelId="{3A5255BA-BFBF-1043-8599-E9DB671C11DD}">
      <dsp:nvSpPr>
        <dsp:cNvPr id="0" name=""/>
        <dsp:cNvSpPr/>
      </dsp:nvSpPr>
      <dsp:spPr>
        <a:xfrm>
          <a:off x="358477" y="1986744"/>
          <a:ext cx="762536" cy="762536"/>
        </a:xfrm>
        <a:prstGeom prst="ellipse">
          <a:avLst/>
        </a:prstGeom>
        <a:solidFill>
          <a:schemeClr val="accent2">
            <a:tint val="50000"/>
            <a:hueOff val="651"/>
            <a:satOff val="394"/>
            <a:lumOff val="-14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503200-C30E-044B-A907-A731F4035D51}">
      <dsp:nvSpPr>
        <dsp:cNvPr id="0" name=""/>
        <dsp:cNvSpPr/>
      </dsp:nvSpPr>
      <dsp:spPr>
        <a:xfrm rot="10800000">
          <a:off x="739745" y="2976903"/>
          <a:ext cx="2180056" cy="762536"/>
        </a:xfrm>
        <a:prstGeom prst="homePlat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57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Islamic community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930379" y="2976903"/>
        <a:ext cx="1989422" cy="762536"/>
      </dsp:txXfrm>
    </dsp:sp>
    <dsp:sp modelId="{6FA51CBE-1A9D-B048-ABCF-0B46E2C0AC71}">
      <dsp:nvSpPr>
        <dsp:cNvPr id="0" name=""/>
        <dsp:cNvSpPr/>
      </dsp:nvSpPr>
      <dsp:spPr>
        <a:xfrm>
          <a:off x="358477" y="2976903"/>
          <a:ext cx="762536" cy="762536"/>
        </a:xfrm>
        <a:prstGeom prst="ellipse">
          <a:avLst/>
        </a:prstGeom>
        <a:solidFill>
          <a:schemeClr val="accent2">
            <a:tint val="50000"/>
            <a:hueOff val="977"/>
            <a:satOff val="591"/>
            <a:lumOff val="-21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E3B6F-19FA-9643-95F9-C17DCA0B750C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70EDE-E1D0-544E-9307-59E4A3BA7AC1}">
      <dsp:nvSpPr>
        <dsp:cNvPr id="0" name=""/>
        <dsp:cNvSpPr/>
      </dsp:nvSpPr>
      <dsp:spPr>
        <a:xfrm>
          <a:off x="628203" y="452596"/>
          <a:ext cx="3347938" cy="90519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chemeClr val="tx1"/>
              </a:solidFill>
            </a:rPr>
            <a:t>Busy</a:t>
          </a:r>
          <a:endParaRPr lang="en-US" sz="4700" kern="1200" dirty="0">
            <a:solidFill>
              <a:schemeClr val="tx1"/>
            </a:solidFill>
          </a:endParaRPr>
        </a:p>
      </dsp:txBody>
      <dsp:txXfrm>
        <a:off x="628203" y="452596"/>
        <a:ext cx="3347938" cy="905192"/>
      </dsp:txXfrm>
    </dsp:sp>
    <dsp:sp modelId="{17C16794-38EB-994A-B0C0-167B43F75DD8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A8100-9773-134B-BADE-1DD385990700}">
      <dsp:nvSpPr>
        <dsp:cNvPr id="0" name=""/>
        <dsp:cNvSpPr/>
      </dsp:nvSpPr>
      <dsp:spPr>
        <a:xfrm>
          <a:off x="957241" y="1810385"/>
          <a:ext cx="3018900" cy="905192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chemeClr val="tx1"/>
              </a:solidFill>
            </a:rPr>
            <a:t>Efficient</a:t>
          </a:r>
          <a:endParaRPr lang="en-US" sz="4700" kern="1200" dirty="0">
            <a:solidFill>
              <a:schemeClr val="tx1"/>
            </a:solidFill>
          </a:endParaRPr>
        </a:p>
      </dsp:txBody>
      <dsp:txXfrm>
        <a:off x="957241" y="1810385"/>
        <a:ext cx="3018900" cy="905192"/>
      </dsp:txXfrm>
    </dsp:sp>
    <dsp:sp modelId="{9974E93B-19E0-6548-82AE-57A18E718FF1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F1E2D-7069-544F-94CA-E8545DD0588D}">
      <dsp:nvSpPr>
        <dsp:cNvPr id="0" name=""/>
        <dsp:cNvSpPr/>
      </dsp:nvSpPr>
      <dsp:spPr>
        <a:xfrm>
          <a:off x="628203" y="3168174"/>
          <a:ext cx="3347938" cy="905192"/>
        </a:xfrm>
        <a:prstGeom prst="rect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chemeClr val="tx1"/>
              </a:solidFill>
            </a:rPr>
            <a:t>Effective</a:t>
          </a:r>
          <a:endParaRPr lang="en-US" sz="4700" kern="1200" dirty="0">
            <a:solidFill>
              <a:schemeClr val="tx1"/>
            </a:solidFill>
          </a:endParaRPr>
        </a:p>
      </dsp:txBody>
      <dsp:txXfrm>
        <a:off x="628203" y="3168174"/>
        <a:ext cx="3347938" cy="905192"/>
      </dsp:txXfrm>
    </dsp:sp>
    <dsp:sp modelId="{5724273B-650E-2846-BF98-F84FBF507E32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07240-F5C7-9E4E-9145-39AAEF81FA98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0" tIns="0" rIns="400844" bIns="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smtClean="0"/>
            <a:t>Mental… First creation</a:t>
          </a:r>
          <a:endParaRPr lang="en-US" sz="6300" kern="1200"/>
        </a:p>
      </dsp:txBody>
      <dsp:txXfrm rot="5400000">
        <a:off x="4120" y="905192"/>
        <a:ext cx="3962102" cy="2715577"/>
      </dsp:txXfrm>
    </dsp:sp>
    <dsp:sp modelId="{E4A04716-2B8F-0D4F-8B0F-E21ED658BCA2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0" tIns="0" rIns="400844" bIns="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Physical… Second creation </a:t>
          </a:r>
          <a:endParaRPr lang="en-US" sz="6300" kern="1200" dirty="0"/>
        </a:p>
      </dsp:txBody>
      <dsp:txXfrm rot="5400000">
        <a:off x="4263379" y="905192"/>
        <a:ext cx="3962102" cy="2715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40ECB-AFE3-B645-82EC-AF2799FB8301}">
      <dsp:nvSpPr>
        <dsp:cNvPr id="0" name=""/>
        <dsp:cNvSpPr/>
      </dsp:nvSpPr>
      <dsp:spPr>
        <a:xfrm>
          <a:off x="3618" y="518594"/>
          <a:ext cx="2106632" cy="842653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Self Awareness</a:t>
          </a:r>
          <a:endParaRPr lang="en-US" sz="1800" b="1" kern="1200" dirty="0"/>
        </a:p>
      </dsp:txBody>
      <dsp:txXfrm>
        <a:off x="424945" y="518594"/>
        <a:ext cx="1263979" cy="842653"/>
      </dsp:txXfrm>
    </dsp:sp>
    <dsp:sp modelId="{D40AFD54-4A60-FB44-93FC-6477A33A8A9E}">
      <dsp:nvSpPr>
        <dsp:cNvPr id="0" name=""/>
        <dsp:cNvSpPr/>
      </dsp:nvSpPr>
      <dsp:spPr>
        <a:xfrm>
          <a:off x="1899588" y="518594"/>
          <a:ext cx="2106632" cy="842653"/>
        </a:xfrm>
        <a:prstGeom prst="chevron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Conscience </a:t>
          </a:r>
          <a:endParaRPr lang="en-US" sz="1800" b="1" kern="1200" dirty="0"/>
        </a:p>
      </dsp:txBody>
      <dsp:txXfrm>
        <a:off x="2320915" y="518594"/>
        <a:ext cx="1263979" cy="842653"/>
      </dsp:txXfrm>
    </dsp:sp>
    <dsp:sp modelId="{BC343196-2D0A-0B40-83F2-1C6CDB489FC4}">
      <dsp:nvSpPr>
        <dsp:cNvPr id="0" name=""/>
        <dsp:cNvSpPr/>
      </dsp:nvSpPr>
      <dsp:spPr>
        <a:xfrm>
          <a:off x="3795558" y="518594"/>
          <a:ext cx="2106632" cy="842653"/>
        </a:xfrm>
        <a:prstGeom prst="chevron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Imagination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4216885" y="518594"/>
        <a:ext cx="1263979" cy="842653"/>
      </dsp:txXfrm>
    </dsp:sp>
    <dsp:sp modelId="{2FF55A9B-57CB-A84F-AA1F-85A7FB1F8095}">
      <dsp:nvSpPr>
        <dsp:cNvPr id="0" name=""/>
        <dsp:cNvSpPr/>
      </dsp:nvSpPr>
      <dsp:spPr>
        <a:xfrm>
          <a:off x="5691528" y="518594"/>
          <a:ext cx="2106632" cy="842653"/>
        </a:xfrm>
        <a:prstGeom prst="chevron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Will Power</a:t>
          </a:r>
          <a:endParaRPr lang="en-US" sz="1800" b="1" kern="1200" dirty="0"/>
        </a:p>
      </dsp:txBody>
      <dsp:txXfrm>
        <a:off x="6112855" y="518594"/>
        <a:ext cx="1263979" cy="842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23CA1-D718-C14C-AB68-E22485DFDF1B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DDA6C-CAA2-A645-BD71-31BC99B50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4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Character, achievement, contribution …difference you made in their lives</a:t>
            </a:r>
          </a:p>
          <a:p>
            <a:r>
              <a:rPr lang="en-US" dirty="0" smtClean="0"/>
              <a:t>Write down points…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9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Security: Sense of worth</a:t>
            </a:r>
          </a:p>
          <a:p>
            <a:r>
              <a:rPr lang="en-US" dirty="0" smtClean="0"/>
              <a:t>Guidance: Source of direction </a:t>
            </a:r>
          </a:p>
          <a:p>
            <a:r>
              <a:rPr lang="en-US" dirty="0" smtClean="0"/>
              <a:t>Wisdom: Balance</a:t>
            </a:r>
          </a:p>
          <a:p>
            <a:r>
              <a:rPr lang="en-US" dirty="0" smtClean="0"/>
              <a:t>Power: capacity to 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Security: Sense of worth</a:t>
            </a:r>
          </a:p>
          <a:p>
            <a:r>
              <a:rPr lang="en-US" dirty="0" smtClean="0"/>
              <a:t>Guidance: Source of direction </a:t>
            </a:r>
          </a:p>
          <a:p>
            <a:r>
              <a:rPr lang="en-US" dirty="0" smtClean="0"/>
              <a:t>Wisdom: Balance</a:t>
            </a:r>
          </a:p>
          <a:p>
            <a:r>
              <a:rPr lang="en-US" dirty="0" smtClean="0"/>
              <a:t>Power: capacity to 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0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Image, picture,</a:t>
            </a:r>
            <a:r>
              <a:rPr lang="en-US" baseline="0" dirty="0" smtClean="0"/>
              <a:t> paradigm of the end of your life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4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Victories at expense of</a:t>
            </a:r>
            <a:r>
              <a:rPr lang="en-US" baseline="0" dirty="0" smtClean="0"/>
              <a:t> valuable things in life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7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house, starting a business, parenting</a:t>
            </a:r>
            <a:r>
              <a:rPr lang="en-US" baseline="0" dirty="0" smtClean="0"/>
              <a:t> and kids education</a:t>
            </a:r>
          </a:p>
          <a:p>
            <a:r>
              <a:rPr lang="en-US" baseline="0" dirty="0" smtClean="0"/>
              <a:t>First creation: Leadership…..doing the right things</a:t>
            </a:r>
          </a:p>
          <a:p>
            <a:r>
              <a:rPr lang="en-US" baseline="0" dirty="0" smtClean="0"/>
              <a:t>Second creation: management…..Doing things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reactively live by the script handed to us by family/people/circumstances/past</a:t>
            </a:r>
            <a:r>
              <a:rPr lang="en-US" baseline="0" dirty="0" smtClean="0"/>
              <a:t> habits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0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Habit 1: you are creator</a:t>
            </a:r>
          </a:p>
          <a:p>
            <a:r>
              <a:rPr lang="en-US" dirty="0" smtClean="0"/>
              <a:t>Habit 2: your </a:t>
            </a:r>
            <a:r>
              <a:rPr lang="en-US" smtClean="0"/>
              <a:t>first creation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4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 war, not battle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DDA6C-CAA2-A645-BD71-31BC99B504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8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268" y="137529"/>
            <a:ext cx="2158731" cy="3610943"/>
          </a:xfrm>
          <a:noFill/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pple Chancery"/>
                <a:cs typeface="Apple Chancer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48264"/>
            <a:ext cx="5732698" cy="1107738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990000"/>
                </a:solidFill>
                <a:latin typeface="Apple Chancery"/>
                <a:cs typeface="Apple Chancer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979" cy="68580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426032" y="6721475"/>
            <a:ext cx="6717968" cy="1365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0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3512" y="450407"/>
            <a:ext cx="6180488" cy="1574264"/>
          </a:xfrm>
          <a:solidFill>
            <a:schemeClr val="bg1">
              <a:lumMod val="65000"/>
              <a:alpha val="73000"/>
            </a:schemeClr>
          </a:solidFill>
        </p:spPr>
        <p:txBody>
          <a:bodyPr/>
          <a:lstStyle>
            <a:lvl1pPr>
              <a:defRPr>
                <a:solidFill>
                  <a:srgbClr val="990000"/>
                </a:solidFill>
                <a:latin typeface="Apple Chancery"/>
                <a:cs typeface="Apple Chancer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258404"/>
            <a:ext cx="9143999" cy="1321142"/>
          </a:xfrm>
          <a:solidFill>
            <a:srgbClr val="C0504D">
              <a:alpha val="44000"/>
            </a:srgb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xmlns:p14="http://schemas.microsoft.com/office/powerpoint/2010/main"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xmlns:p14="http://schemas.microsoft.com/office/powerpoint/2010/main"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56979" cy="68580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pple Chancery"/>
                <a:cs typeface="Apple Chancer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426032" y="6721475"/>
            <a:ext cx="6717968" cy="1365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  <a:latin typeface="Apple Chancery"/>
                <a:cs typeface="Apple Chancer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 w="57150" cmpd="thinThick">
            <a:solidFill>
              <a:srgbClr val="990000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56979" cy="68580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426032" y="6721475"/>
            <a:ext cx="6717968" cy="1365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8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90000"/>
                </a:solidFill>
                <a:latin typeface="Apple Chancery"/>
                <a:cs typeface="Apple Chancer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6979" cy="68580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426032" y="6721475"/>
            <a:ext cx="6717968" cy="1365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56979" cy="68580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426032" y="6721475"/>
            <a:ext cx="6717968" cy="136525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9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58F4-DDEE-FB45-B829-F7A5C5CEBBA9}" type="datetimeFigureOut">
              <a:rPr lang="en-US" smtClean="0"/>
              <a:t>13/11/2015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3A4D-63FE-A34A-902C-04E0D634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220" y="137529"/>
            <a:ext cx="2750780" cy="361094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Habit 2</a:t>
            </a:r>
            <a:br>
              <a:rPr lang="en-US" sz="4400" dirty="0" smtClean="0"/>
            </a:br>
            <a:r>
              <a:rPr lang="en-US" sz="4400" dirty="0" smtClean="0"/>
              <a:t>Begin with End in Mind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Kanwal Kaisser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6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/>
              <a:t>J</a:t>
            </a:r>
            <a:r>
              <a:rPr lang="en-US" dirty="0" err="1" smtClean="0"/>
              <a:t>annah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Abu </a:t>
            </a:r>
            <a:r>
              <a:rPr lang="en-US" dirty="0" err="1"/>
              <a:t>Hurayrah</a:t>
            </a:r>
            <a:r>
              <a:rPr lang="en-US" dirty="0" smtClean="0"/>
              <a:t>, </a:t>
            </a:r>
            <a:r>
              <a:rPr lang="en-US" dirty="0" err="1" smtClean="0"/>
              <a:t>ra</a:t>
            </a:r>
            <a:r>
              <a:rPr lang="en-US" dirty="0" smtClean="0"/>
              <a:t>, </a:t>
            </a:r>
            <a:r>
              <a:rPr lang="en-US" dirty="0"/>
              <a:t>reported that the Messenger of </a:t>
            </a:r>
            <a:r>
              <a:rPr lang="en-US" dirty="0" err="1" smtClean="0"/>
              <a:t>Allah</a:t>
            </a:r>
            <a:r>
              <a:rPr lang="en-US" dirty="0" err="1"/>
              <a:t>ﷺ</a:t>
            </a:r>
            <a:r>
              <a:rPr lang="en-US" dirty="0" smtClean="0"/>
              <a:t> , said</a:t>
            </a:r>
            <a:r>
              <a:rPr lang="en-US" dirty="0"/>
              <a:t>, </a:t>
            </a:r>
            <a:r>
              <a:rPr lang="en-US" i="1" dirty="0"/>
              <a:t>"Allah, the Exalted, has said: 'I have prepared for my righteous slaves what no eye has seen, no ear has heard, and the mind of no man has conceived.' If you wish, recite: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'No person knows what is kept hidden for them of joy as a reward for what they used to do.'</a:t>
            </a:r>
            <a:r>
              <a:rPr lang="en-US" dirty="0"/>
              <a:t> </a:t>
            </a:r>
            <a:r>
              <a:rPr lang="en-US" i="1" dirty="0"/>
              <a:t>"</a:t>
            </a:r>
            <a:r>
              <a:rPr lang="en-US" dirty="0"/>
              <a:t> [Al-</a:t>
            </a:r>
            <a:r>
              <a:rPr lang="en-US" dirty="0" err="1" smtClean="0"/>
              <a:t>Bukhari</a:t>
            </a:r>
            <a:r>
              <a:rPr lang="en-US" dirty="0" smtClean="0"/>
              <a:t>,  </a:t>
            </a:r>
            <a:r>
              <a:rPr lang="en-US" i="1" dirty="0" smtClean="0"/>
              <a:t> </a:t>
            </a:r>
            <a:r>
              <a:rPr lang="en-US" i="1" dirty="0"/>
              <a:t>32:17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955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Shahabah</a:t>
            </a:r>
            <a:r>
              <a:rPr lang="en-US" dirty="0" smtClean="0"/>
              <a:t> used to smell </a:t>
            </a:r>
            <a:r>
              <a:rPr lang="en-US" dirty="0" err="1"/>
              <a:t>J</a:t>
            </a:r>
            <a:r>
              <a:rPr lang="en-US" dirty="0" err="1" smtClean="0"/>
              <a:t>annah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It was narrated from </a:t>
            </a:r>
            <a:r>
              <a:rPr lang="en-US" dirty="0" err="1"/>
              <a:t>Anas</a:t>
            </a:r>
            <a:r>
              <a:rPr lang="en-US" dirty="0"/>
              <a:t> bin Malik that the Messenger of Allah (</a:t>
            </a:r>
            <a:r>
              <a:rPr lang="en-US" dirty="0" err="1"/>
              <a:t>ﷺ</a:t>
            </a:r>
            <a:r>
              <a:rPr lang="en-US" dirty="0"/>
              <a:t>) said:</a:t>
            </a:r>
          </a:p>
          <a:p>
            <a:pPr marL="0" indent="0">
              <a:buNone/>
            </a:pPr>
            <a:r>
              <a:rPr lang="en-US" dirty="0"/>
              <a:t>“There are three things, whoever has them has found the taste of faith (One of the narrators) </a:t>
            </a:r>
            <a:r>
              <a:rPr lang="en-US" dirty="0" err="1"/>
              <a:t>Bundar</a:t>
            </a:r>
            <a:r>
              <a:rPr lang="en-US" dirty="0"/>
              <a:t> said: ‘The sweetness of faith; When he loves a man and only loves him for the sake of Allah. When Allah and His Messenger are more beloved to him than anything else; and when being thrown into the fire is dearer to him than going back to disbelief after Allah has saved him from it.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Majah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8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51436" y="2804232"/>
            <a:ext cx="2870000" cy="235885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Design or Default?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2160747" y="1830999"/>
            <a:ext cx="4750344" cy="4295164"/>
          </a:xfrm>
          <a:prstGeom prst="donut">
            <a:avLst>
              <a:gd name="adj" fmla="val 22223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4310" y="3589586"/>
            <a:ext cx="248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</a:rPr>
              <a:t>Circle of Influence 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4310" y="2361055"/>
            <a:ext cx="2345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Circle of Concern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 flipH="1">
            <a:off x="4490140" y="4051251"/>
            <a:ext cx="3830942" cy="1111836"/>
          </a:xfrm>
          <a:prstGeom prst="bentUpArrow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62011" y="5229933"/>
            <a:ext cx="1627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Principles </a:t>
            </a:r>
            <a:endParaRPr lang="en-US" sz="2800" b="1" dirty="0"/>
          </a:p>
        </p:txBody>
      </p:sp>
      <p:sp>
        <p:nvSpPr>
          <p:cNvPr id="10" name="Bent-Up Arrow 9"/>
          <p:cNvSpPr/>
          <p:nvPr/>
        </p:nvSpPr>
        <p:spPr>
          <a:xfrm flipH="1" flipV="1">
            <a:off x="4642540" y="1300943"/>
            <a:ext cx="3830942" cy="1060112"/>
          </a:xfrm>
          <a:prstGeom prst="bentUpArrow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96432" y="1731945"/>
            <a:ext cx="121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People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59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6264" y="874261"/>
            <a:ext cx="2160746" cy="1979459"/>
          </a:xfrm>
          <a:prstGeom prst="ellipse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5115" y="1600063"/>
            <a:ext cx="158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Stimulus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19367" y="911193"/>
            <a:ext cx="2214181" cy="1942527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2758" y="1663728"/>
            <a:ext cx="190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Response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3643254" y="3380338"/>
            <a:ext cx="1570906" cy="973161"/>
          </a:xfrm>
          <a:prstGeom prst="rightArrow">
            <a:avLst/>
          </a:prstGeom>
          <a:solidFill>
            <a:srgbClr val="FF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197837_1923065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41" y="170656"/>
            <a:ext cx="2012298" cy="2683064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4257718"/>
              </p:ext>
            </p:extLst>
          </p:nvPr>
        </p:nvGraphicFramePr>
        <p:xfrm>
          <a:off x="824713" y="4652372"/>
          <a:ext cx="7801780" cy="187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809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</a:t>
            </a:r>
            <a:r>
              <a:rPr lang="en-US" dirty="0" err="1" smtClean="0"/>
              <a:t>vs</a:t>
            </a:r>
            <a:r>
              <a:rPr lang="en-US" dirty="0" smtClean="0"/>
              <a:t> Management</a:t>
            </a:r>
            <a:endParaRPr lang="en-US" dirty="0"/>
          </a:p>
        </p:txBody>
      </p:sp>
      <p:pic>
        <p:nvPicPr>
          <p:cNvPr id="8" name="Content Placeholder 7" descr="Chalk-Man-Climbing-Ladd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r="18762"/>
          <a:stretch>
            <a:fillRect/>
          </a:stretch>
        </p:blipFill>
        <p:spPr/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0"/>
          <a:stretch/>
        </p:blipFill>
        <p:spPr>
          <a:xfrm>
            <a:off x="4759117" y="1600200"/>
            <a:ext cx="4135505" cy="4311877"/>
          </a:xfrm>
        </p:spPr>
      </p:pic>
    </p:spTree>
    <p:extLst>
      <p:ext uri="{BB962C8B-B14F-4D97-AF65-F5344CB8AC3E}">
        <p14:creationId xmlns:p14="http://schemas.microsoft.com/office/powerpoint/2010/main" val="114729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Parenting Leadership </a:t>
            </a:r>
            <a:r>
              <a:rPr lang="en-US" dirty="0" err="1" smtClean="0"/>
              <a:t>vs</a:t>
            </a:r>
            <a:r>
              <a:rPr lang="en-US" dirty="0" smtClean="0"/>
              <a:t> Management</a:t>
            </a:r>
            <a:endParaRPr lang="en-US" dirty="0"/>
          </a:p>
        </p:txBody>
      </p:sp>
      <p:pic>
        <p:nvPicPr>
          <p:cNvPr id="6" name="Content Placeholder 5" descr="aieeRRzi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7643"/>
          <a:stretch>
            <a:fillRect/>
          </a:stretch>
        </p:blipFill>
        <p:spPr/>
      </p:pic>
      <p:pic>
        <p:nvPicPr>
          <p:cNvPr id="5" name="Content Placeholder 4" descr="multitasking-cartoon-woman-vector-illustration-monochrome-character-cooking-parenting-working-cleaning-shopping-39131678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r="2295" b="7080"/>
          <a:stretch/>
        </p:blipFill>
        <p:spPr>
          <a:xfrm>
            <a:off x="4648200" y="1600200"/>
            <a:ext cx="4205514" cy="4379327"/>
          </a:xfrm>
        </p:spPr>
      </p:pic>
    </p:spTree>
    <p:extLst>
      <p:ext uri="{BB962C8B-B14F-4D97-AF65-F5344CB8AC3E}">
        <p14:creationId xmlns:p14="http://schemas.microsoft.com/office/powerpoint/2010/main" val="212093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</a:t>
            </a:r>
            <a:r>
              <a:rPr lang="en-US" dirty="0" smtClean="0"/>
              <a:t>Leadership </a:t>
            </a:r>
            <a:r>
              <a:rPr lang="en-US" dirty="0" err="1" smtClean="0"/>
              <a:t>vs</a:t>
            </a:r>
            <a:r>
              <a:rPr lang="en-US" dirty="0" smtClean="0"/>
              <a:t> Management</a:t>
            </a:r>
            <a:endParaRPr lang="en-US" dirty="0"/>
          </a:p>
        </p:txBody>
      </p:sp>
      <p:pic>
        <p:nvPicPr>
          <p:cNvPr id="4" name="Content Placeholder 3" descr="IMG_127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r="20303"/>
          <a:stretch>
            <a:fillRect/>
          </a:stretch>
        </p:blipFill>
        <p:spPr/>
      </p:pic>
      <p:pic>
        <p:nvPicPr>
          <p:cNvPr id="8" name="Content Placeholder 7" descr="100_0553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09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 2 Management Paradigm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091165" y="2256058"/>
            <a:ext cx="2905582" cy="2713653"/>
          </a:xfrm>
          <a:prstGeom prst="frame">
            <a:avLst>
              <a:gd name="adj1" fmla="val 4000"/>
            </a:avLst>
          </a:prstGeom>
          <a:solidFill>
            <a:srgbClr val="806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9144" y="2590290"/>
            <a:ext cx="1884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Control</a:t>
            </a:r>
          </a:p>
          <a:p>
            <a:pPr algn="ctr"/>
            <a:r>
              <a:rPr lang="en-US" sz="3200" dirty="0" smtClean="0"/>
              <a:t>Efficiency</a:t>
            </a:r>
          </a:p>
          <a:p>
            <a:pPr algn="ctr"/>
            <a:r>
              <a:rPr lang="en-US" sz="3200" dirty="0" smtClean="0"/>
              <a:t>Rules</a:t>
            </a:r>
            <a:endParaRPr lang="en-US" sz="3200" dirty="0"/>
          </a:p>
        </p:txBody>
      </p:sp>
      <p:sp>
        <p:nvSpPr>
          <p:cNvPr id="10" name="Frame 9"/>
          <p:cNvSpPr/>
          <p:nvPr/>
        </p:nvSpPr>
        <p:spPr>
          <a:xfrm>
            <a:off x="2523059" y="1550491"/>
            <a:ext cx="4177250" cy="4080460"/>
          </a:xfrm>
          <a:prstGeom prst="frame">
            <a:avLst>
              <a:gd name="adj1" fmla="val 4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6985" y="1784000"/>
            <a:ext cx="377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Begin with end in Mind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35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 2 Leadership Paradigms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091165" y="2256058"/>
            <a:ext cx="2905582" cy="2713653"/>
          </a:xfrm>
          <a:prstGeom prst="frame">
            <a:avLst>
              <a:gd name="adj1" fmla="val 4000"/>
            </a:avLst>
          </a:prstGeom>
          <a:solidFill>
            <a:srgbClr val="806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9144" y="2808004"/>
            <a:ext cx="188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Direction</a:t>
            </a:r>
          </a:p>
          <a:p>
            <a:pPr algn="ctr"/>
            <a:r>
              <a:rPr lang="en-US" sz="3200" dirty="0" smtClean="0"/>
              <a:t>Purpose</a:t>
            </a:r>
          </a:p>
          <a:p>
            <a:pPr algn="ctr"/>
            <a:r>
              <a:rPr lang="en-US" sz="2000" b="1" dirty="0" smtClean="0"/>
              <a:t>Family Feeling</a:t>
            </a:r>
            <a:endParaRPr lang="en-US" sz="2000" b="1" dirty="0"/>
          </a:p>
        </p:txBody>
      </p:sp>
      <p:sp>
        <p:nvSpPr>
          <p:cNvPr id="10" name="Frame 9"/>
          <p:cNvSpPr/>
          <p:nvPr/>
        </p:nvSpPr>
        <p:spPr>
          <a:xfrm>
            <a:off x="2523059" y="1550491"/>
            <a:ext cx="4177250" cy="4080460"/>
          </a:xfrm>
          <a:prstGeom prst="frame">
            <a:avLst>
              <a:gd name="adj1" fmla="val 4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6985" y="1784000"/>
            <a:ext cx="377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Begin with end in Mind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35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Re-Scripting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>
                <a:latin typeface="Adobe Caslon Pro"/>
                <a:cs typeface="Adobe Caslon Pro"/>
              </a:rPr>
              <a:t>يَا أَيُّهَا الَّذِينَ آمَنُوا قُوا أَنفُسَكُمْ وَأَهْلِيكُمْ </a:t>
            </a:r>
            <a:r>
              <a:rPr lang="ar-sa" dirty="0" smtClean="0">
                <a:latin typeface="Adobe Caslon Pro"/>
                <a:cs typeface="Adobe Caslon Pro"/>
              </a:rPr>
              <a:t>نَارًا</a:t>
            </a:r>
            <a:r>
              <a:rPr lang="en-US" sz="2000" dirty="0" smtClean="0">
                <a:latin typeface="Adobe Caslon Pro"/>
                <a:cs typeface="Adobe Caslon Pro"/>
              </a:rPr>
              <a:t>)At-Tahrim:6(</a:t>
            </a:r>
            <a:endParaRPr lang="en-US" sz="20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42819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d-of-power-and-being-ric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t="12860" r="12952" b="12339"/>
          <a:stretch/>
        </p:blipFill>
        <p:spPr>
          <a:xfrm>
            <a:off x="1029826" y="720765"/>
            <a:ext cx="4977495" cy="4427561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4392092"/>
              </p:ext>
            </p:extLst>
          </p:nvPr>
        </p:nvGraphicFramePr>
        <p:xfrm>
          <a:off x="5715537" y="2883064"/>
          <a:ext cx="3278280" cy="3741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98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10859" y="284842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CENTER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0403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Centers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Recognize your 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66143" y="2558143"/>
            <a:ext cx="279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Spouse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Centeredness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35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Enduring Growth-producing relationship</a:t>
            </a:r>
            <a:endParaRPr lang="en-US" dirty="0"/>
          </a:p>
        </p:txBody>
      </p:sp>
      <p:pic>
        <p:nvPicPr>
          <p:cNvPr id="4" name="Content Placeholder 3" descr="30_2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8" b="-3312"/>
          <a:stretch/>
        </p:blipFill>
        <p:spPr>
          <a:xfrm>
            <a:off x="457200" y="1723571"/>
            <a:ext cx="8229600" cy="2485572"/>
          </a:xfrm>
        </p:spPr>
      </p:pic>
      <p:sp>
        <p:nvSpPr>
          <p:cNvPr id="5" name="Rectangle 4"/>
          <p:cNvSpPr/>
          <p:nvPr/>
        </p:nvSpPr>
        <p:spPr>
          <a:xfrm>
            <a:off x="925286" y="4522764"/>
            <a:ext cx="7761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And of His signs is that He created for you from yourselves mates that you may find </a:t>
            </a:r>
            <a:r>
              <a:rPr lang="en-US" sz="2000" dirty="0" err="1"/>
              <a:t>tranquillity</a:t>
            </a:r>
            <a:r>
              <a:rPr lang="en-US" sz="2000" dirty="0"/>
              <a:t> in them; and He placed between you affection and mercy. Indeed in that are signs for a people who give thought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(Ar-Rum:21)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6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Strong Emotional Dependence </a:t>
            </a:r>
          </a:p>
          <a:p>
            <a:r>
              <a:rPr lang="en-US" dirty="0" smtClean="0"/>
              <a:t>Vulnerable to moods, feelings, behavior and treatment of spouse</a:t>
            </a:r>
          </a:p>
          <a:p>
            <a:r>
              <a:rPr lang="en-US" dirty="0" smtClean="0"/>
              <a:t>Increase in responsibilities and we revert to our old behavior </a:t>
            </a:r>
          </a:p>
          <a:p>
            <a:r>
              <a:rPr lang="en-US" dirty="0" smtClean="0"/>
              <a:t>Need and conflict are compounded </a:t>
            </a:r>
          </a:p>
          <a:p>
            <a:r>
              <a:rPr lang="en-US" dirty="0" smtClean="0"/>
              <a:t>Love-Hate, bitterness, aggressiveness, withdrawal, resentment shows</a:t>
            </a:r>
          </a:p>
          <a:p>
            <a:r>
              <a:rPr lang="en-US" dirty="0" smtClean="0"/>
              <a:t>Resort to sarcasm, cutting humor, criticism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2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Spouse Centeredness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Security: </a:t>
            </a:r>
            <a:r>
              <a:rPr lang="en-US" dirty="0" smtClean="0"/>
              <a:t>phantom</a:t>
            </a:r>
          </a:p>
          <a:p>
            <a:endParaRPr lang="en-US" b="1" dirty="0"/>
          </a:p>
          <a:p>
            <a:r>
              <a:rPr lang="en-US" b="1" dirty="0" smtClean="0"/>
              <a:t>Guidance: </a:t>
            </a:r>
            <a:r>
              <a:rPr lang="en-US" dirty="0" smtClean="0"/>
              <a:t>Based on emotion of moment</a:t>
            </a:r>
          </a:p>
          <a:p>
            <a:endParaRPr lang="en-US" b="1" dirty="0"/>
          </a:p>
          <a:p>
            <a:r>
              <a:rPr lang="en-US" b="1" dirty="0" smtClean="0"/>
              <a:t>Wisdom: </a:t>
            </a:r>
            <a:r>
              <a:rPr lang="en-US" dirty="0" smtClean="0"/>
              <a:t>Lost</a:t>
            </a:r>
          </a:p>
          <a:p>
            <a:endParaRPr lang="en-US" b="1" dirty="0"/>
          </a:p>
          <a:p>
            <a:r>
              <a:rPr lang="en-US" b="1" dirty="0" smtClean="0"/>
              <a:t>Power: </a:t>
            </a:r>
            <a:r>
              <a:rPr lang="en-US" dirty="0" smtClean="0"/>
              <a:t>Negative interaction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1796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66143" y="2558143"/>
            <a:ext cx="279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Family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Centeredness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 on </a:t>
            </a:r>
            <a:r>
              <a:rPr lang="en-US" dirty="0" err="1" smtClean="0"/>
              <a:t>Silah</a:t>
            </a:r>
            <a:r>
              <a:rPr lang="en-US" dirty="0" smtClean="0"/>
              <a:t> </a:t>
            </a:r>
            <a:r>
              <a:rPr lang="en-US" dirty="0" err="1" smtClean="0"/>
              <a:t>Rahmi</a:t>
            </a:r>
            <a:endParaRPr lang="en-US" dirty="0"/>
          </a:p>
        </p:txBody>
      </p:sp>
      <p:pic>
        <p:nvPicPr>
          <p:cNvPr id="4" name="Content Placeholder 3" descr="4_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2" b="-1815"/>
          <a:stretch/>
        </p:blipFill>
        <p:spPr>
          <a:xfrm>
            <a:off x="457200" y="1687286"/>
            <a:ext cx="8229600" cy="2340428"/>
          </a:xfrm>
        </p:spPr>
      </p:pic>
      <p:sp>
        <p:nvSpPr>
          <p:cNvPr id="5" name="Rectangle 4"/>
          <p:cNvSpPr/>
          <p:nvPr/>
        </p:nvSpPr>
        <p:spPr>
          <a:xfrm>
            <a:off x="870857" y="4336144"/>
            <a:ext cx="7674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 mankind, fear your Lord, who created you from one soul and created from it its mate and dispersed from both of them many men and women. And fear Allah , through whom you ask one another, and the wombs. Indeed Allah is ever, over you, an Observer</a:t>
            </a:r>
            <a:r>
              <a:rPr lang="en-US" sz="2000" dirty="0" smtClean="0"/>
              <a:t>. (An-Nisa:1)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202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Vulnerable to Family cultures </a:t>
            </a:r>
          </a:p>
          <a:p>
            <a:r>
              <a:rPr lang="en-US" dirty="0" smtClean="0"/>
              <a:t>No emotional freedom</a:t>
            </a:r>
          </a:p>
          <a:p>
            <a:r>
              <a:rPr lang="en-US" dirty="0" smtClean="0"/>
              <a:t>No power to raise kids as they like</a:t>
            </a:r>
          </a:p>
          <a:p>
            <a:r>
              <a:rPr lang="en-US" dirty="0" smtClean="0"/>
              <a:t>They become upset, reacting immediately to concern</a:t>
            </a:r>
          </a:p>
          <a:p>
            <a:r>
              <a:rPr lang="en-US" dirty="0" smtClean="0"/>
              <a:t>May yell, scream or over-react at kid</a:t>
            </a:r>
          </a:p>
          <a:p>
            <a:r>
              <a:rPr lang="en-US" dirty="0" smtClean="0"/>
              <a:t>Love children conditionally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10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Centeredness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Security: </a:t>
            </a:r>
            <a:r>
              <a:rPr lang="en-US" dirty="0" smtClean="0"/>
              <a:t>Family tradition, culture, repute</a:t>
            </a:r>
          </a:p>
          <a:p>
            <a:endParaRPr lang="en-US" b="1" dirty="0"/>
          </a:p>
          <a:p>
            <a:r>
              <a:rPr lang="en-US" b="1" dirty="0" smtClean="0"/>
              <a:t>Guidance: </a:t>
            </a:r>
            <a:r>
              <a:rPr lang="en-US" dirty="0" smtClean="0"/>
              <a:t>What family considers right</a:t>
            </a:r>
          </a:p>
          <a:p>
            <a:endParaRPr lang="en-US" b="1" dirty="0"/>
          </a:p>
          <a:p>
            <a:r>
              <a:rPr lang="en-US" b="1" dirty="0" smtClean="0"/>
              <a:t>Wisdom: </a:t>
            </a:r>
            <a:r>
              <a:rPr lang="en-US" dirty="0" smtClean="0"/>
              <a:t>Family narcissism</a:t>
            </a:r>
          </a:p>
          <a:p>
            <a:endParaRPr lang="en-US" b="1" dirty="0"/>
          </a:p>
          <a:p>
            <a:r>
              <a:rPr lang="en-US" b="1" dirty="0" smtClean="0"/>
              <a:t>Power: </a:t>
            </a:r>
            <a:r>
              <a:rPr lang="en-US" dirty="0" smtClean="0"/>
              <a:t>Limited actions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987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leave behind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It was narrated that Abu </a:t>
            </a:r>
            <a:r>
              <a:rPr lang="en-US" dirty="0" err="1"/>
              <a:t>Hurairah</a:t>
            </a:r>
            <a:r>
              <a:rPr lang="en-US" dirty="0"/>
              <a:t> said:</a:t>
            </a:r>
          </a:p>
          <a:p>
            <a:pPr marL="0" indent="0">
              <a:buNone/>
            </a:pPr>
            <a:r>
              <a:rPr lang="en-US" dirty="0"/>
              <a:t>"The Messenger of </a:t>
            </a:r>
            <a:r>
              <a:rPr lang="en-US" dirty="0" err="1" smtClean="0"/>
              <a:t>Allah</a:t>
            </a:r>
            <a:r>
              <a:rPr lang="en-US" dirty="0" err="1"/>
              <a:t>ﷺ</a:t>
            </a:r>
            <a:r>
              <a:rPr lang="en-US" dirty="0" smtClean="0"/>
              <a:t> </a:t>
            </a:r>
            <a:r>
              <a:rPr lang="en-US" dirty="0"/>
              <a:t>said: 'The rewards of the good deeds that will reach a believer after his death are: Knowledge which he taught and spread; a righteous son whom he leaves behind; a copy of the Qur'an that he leaves as a legacy; a mosque that he built; a house that he built for wayfarers; a canal that he dug; or charity that he gave during his lifetime when he was in good health. These deeds will reach him after his death.</a:t>
            </a:r>
            <a:r>
              <a:rPr lang="en-US" dirty="0" smtClean="0"/>
              <a:t>'” </a:t>
            </a:r>
            <a:r>
              <a:rPr lang="en-US" sz="2000" dirty="0" smtClean="0"/>
              <a:t>(</a:t>
            </a:r>
            <a:r>
              <a:rPr lang="en-US" sz="2000" dirty="0" err="1" smtClean="0"/>
              <a:t>Ibn</a:t>
            </a:r>
            <a:r>
              <a:rPr lang="en-US" sz="2000" dirty="0" smtClean="0"/>
              <a:t> </a:t>
            </a:r>
            <a:r>
              <a:rPr lang="en-US" sz="2000" dirty="0" err="1" smtClean="0"/>
              <a:t>majah</a:t>
            </a:r>
            <a:r>
              <a:rPr lang="en-US" sz="200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0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66143" y="2558143"/>
            <a:ext cx="279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Money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Centeredness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Virtues of Spending </a:t>
            </a:r>
            <a:endParaRPr lang="en-US" dirty="0"/>
          </a:p>
        </p:txBody>
      </p:sp>
      <p:pic>
        <p:nvPicPr>
          <p:cNvPr id="4" name="Content Placeholder 3" descr="3_1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01" b="-1791"/>
          <a:stretch/>
        </p:blipFill>
        <p:spPr>
          <a:xfrm>
            <a:off x="312057" y="1832429"/>
            <a:ext cx="8229600" cy="1542144"/>
          </a:xfrm>
        </p:spPr>
      </p:pic>
      <p:sp>
        <p:nvSpPr>
          <p:cNvPr id="5" name="Rectangle 4"/>
          <p:cNvSpPr/>
          <p:nvPr/>
        </p:nvSpPr>
        <p:spPr>
          <a:xfrm>
            <a:off x="780143" y="4084098"/>
            <a:ext cx="7761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Who spend [in the cause of Allah ] during ease and hardship and who restrain anger and who pardon the people - and Allah loves the doers of good</a:t>
            </a:r>
            <a:r>
              <a:rPr lang="en-US" sz="2000" dirty="0" smtClean="0"/>
              <a:t>; (Ale-Imran:134)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239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Obsession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face economic worries</a:t>
            </a:r>
          </a:p>
          <a:p>
            <a:endParaRPr lang="en-US" dirty="0" smtClean="0"/>
          </a:p>
          <a:p>
            <a:r>
              <a:rPr lang="en-US" dirty="0" smtClean="0"/>
              <a:t>Anxious, uneasy, protective, defensive</a:t>
            </a:r>
          </a:p>
          <a:p>
            <a:endParaRPr lang="en-US" dirty="0" smtClean="0"/>
          </a:p>
          <a:p>
            <a:r>
              <a:rPr lang="en-US" dirty="0" smtClean="0"/>
              <a:t>Often put aside family and other priorities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5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Centeredness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Security: </a:t>
            </a:r>
            <a:r>
              <a:rPr lang="en-US" dirty="0" smtClean="0"/>
              <a:t>Limited…. Assessed by money </a:t>
            </a:r>
          </a:p>
          <a:p>
            <a:endParaRPr lang="en-US" b="1" dirty="0"/>
          </a:p>
          <a:p>
            <a:r>
              <a:rPr lang="en-US" b="1" dirty="0" smtClean="0"/>
              <a:t>Guidance: </a:t>
            </a:r>
            <a:r>
              <a:rPr lang="en-US" dirty="0" smtClean="0"/>
              <a:t>Profit </a:t>
            </a:r>
          </a:p>
          <a:p>
            <a:endParaRPr lang="en-US" b="1" dirty="0"/>
          </a:p>
          <a:p>
            <a:r>
              <a:rPr lang="en-US" b="1" dirty="0" smtClean="0"/>
              <a:t>Wisdom: </a:t>
            </a:r>
            <a:r>
              <a:rPr lang="en-US" dirty="0" smtClean="0"/>
              <a:t>Money making lens </a:t>
            </a:r>
          </a:p>
          <a:p>
            <a:endParaRPr lang="en-US" b="1" dirty="0"/>
          </a:p>
          <a:p>
            <a:r>
              <a:rPr lang="en-US" b="1" dirty="0" smtClean="0"/>
              <a:t>Power: </a:t>
            </a:r>
            <a:r>
              <a:rPr lang="en-US" dirty="0" smtClean="0"/>
              <a:t>Temporary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8183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66143" y="2558143"/>
            <a:ext cx="279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Work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Centeredness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Work Appreciated</a:t>
            </a:r>
            <a:endParaRPr lang="en-US" dirty="0"/>
          </a:p>
        </p:txBody>
      </p:sp>
      <p:pic>
        <p:nvPicPr>
          <p:cNvPr id="4" name="Content Placeholder 3" descr="53_3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62" b="-25786"/>
          <a:stretch/>
        </p:blipFill>
        <p:spPr>
          <a:xfrm>
            <a:off x="147109" y="2023248"/>
            <a:ext cx="8229600" cy="945168"/>
          </a:xfrm>
        </p:spPr>
      </p:pic>
      <p:sp>
        <p:nvSpPr>
          <p:cNvPr id="5" name="Rectangle 4"/>
          <p:cNvSpPr/>
          <p:nvPr/>
        </p:nvSpPr>
        <p:spPr>
          <a:xfrm>
            <a:off x="841676" y="3475167"/>
            <a:ext cx="7535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And that there is not for man except that [good] for which he </a:t>
            </a:r>
            <a:r>
              <a:rPr lang="en-US" sz="2400" dirty="0" smtClean="0"/>
              <a:t>strives (An-Najm:39)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305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=Life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Workaholics</a:t>
            </a:r>
          </a:p>
          <a:p>
            <a:endParaRPr lang="en-US" dirty="0"/>
          </a:p>
          <a:p>
            <a:r>
              <a:rPr lang="en-US" dirty="0" smtClean="0"/>
              <a:t>Sacrifice of health, relationships and other important areas of life</a:t>
            </a:r>
          </a:p>
          <a:p>
            <a:endParaRPr lang="en-US" dirty="0"/>
          </a:p>
          <a:p>
            <a:r>
              <a:rPr lang="en-US" dirty="0" smtClean="0"/>
              <a:t>Fundamental identity comes from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7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Centeredness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Security: </a:t>
            </a:r>
            <a:r>
              <a:rPr lang="en-US" dirty="0" smtClean="0"/>
              <a:t>Only comfortable when working </a:t>
            </a:r>
          </a:p>
          <a:p>
            <a:endParaRPr lang="en-US" b="1" dirty="0"/>
          </a:p>
          <a:p>
            <a:r>
              <a:rPr lang="en-US" b="1" dirty="0" smtClean="0"/>
              <a:t>Guidance: </a:t>
            </a:r>
            <a:r>
              <a:rPr lang="en-US" dirty="0" smtClean="0"/>
              <a:t>Based on needs and expectations of work</a:t>
            </a:r>
          </a:p>
          <a:p>
            <a:endParaRPr lang="en-US" b="1" dirty="0"/>
          </a:p>
          <a:p>
            <a:r>
              <a:rPr lang="en-US" b="1" dirty="0" smtClean="0"/>
              <a:t>Wisdom: </a:t>
            </a:r>
            <a:r>
              <a:rPr lang="en-US" dirty="0" smtClean="0"/>
              <a:t>Work is life</a:t>
            </a:r>
          </a:p>
          <a:p>
            <a:endParaRPr lang="en-US" b="1" dirty="0"/>
          </a:p>
          <a:p>
            <a:r>
              <a:rPr lang="en-US" b="1" dirty="0" smtClean="0"/>
              <a:t>Power: </a:t>
            </a:r>
            <a:r>
              <a:rPr lang="en-US" dirty="0" smtClean="0"/>
              <a:t>Actions limited by work role models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8183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66143" y="2558143"/>
            <a:ext cx="279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Possession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Centeredness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in Materialism</a:t>
            </a:r>
            <a:endParaRPr lang="en-US" dirty="0"/>
          </a:p>
        </p:txBody>
      </p:sp>
      <p:pic>
        <p:nvPicPr>
          <p:cNvPr id="4" name="Content Placeholder 3" descr="28_6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5" b="-6679"/>
          <a:stretch/>
        </p:blipFill>
        <p:spPr>
          <a:xfrm>
            <a:off x="457200" y="1880485"/>
            <a:ext cx="8229600" cy="1633055"/>
          </a:xfrm>
        </p:spPr>
      </p:pic>
      <p:sp>
        <p:nvSpPr>
          <p:cNvPr id="5" name="Rectangle 4"/>
          <p:cNvSpPr/>
          <p:nvPr/>
        </p:nvSpPr>
        <p:spPr>
          <a:xfrm>
            <a:off x="808218" y="4185731"/>
            <a:ext cx="7878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And whatever thing you [people] have been given - it is [only for] the enjoyment of worldly life and its adornment. And what is with Allah is better and more lasting; so will you not use reason</a:t>
            </a:r>
            <a:r>
              <a:rPr lang="en-US" sz="2400" dirty="0" smtClean="0"/>
              <a:t>? (Al-Qasas:60)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3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51436" y="2804232"/>
            <a:ext cx="2870000" cy="2358855"/>
          </a:xfrm>
          <a:prstGeom prst="ellipse">
            <a:avLst/>
          </a:prstGeom>
          <a:solidFill>
            <a:srgbClr val="FF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Guidance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2160747" y="1830999"/>
            <a:ext cx="4750344" cy="4295164"/>
          </a:xfrm>
          <a:prstGeom prst="donut">
            <a:avLst>
              <a:gd name="adj" fmla="val 22223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4310" y="3589586"/>
            <a:ext cx="248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00"/>
                </a:solidFill>
              </a:rPr>
              <a:t>Circle of Influence 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4310" y="2174914"/>
            <a:ext cx="2345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Circle of Concern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 flipH="1">
            <a:off x="4490140" y="4051251"/>
            <a:ext cx="3830942" cy="1111836"/>
          </a:xfrm>
          <a:prstGeom prst="bentUpArrow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force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Tangible: clothes, cars, home, jewelry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Intangible: fame, glory, social prominence </a:t>
            </a:r>
          </a:p>
          <a:p>
            <a:endParaRPr lang="en-US" dirty="0"/>
          </a:p>
          <a:p>
            <a:r>
              <a:rPr lang="en-US" dirty="0" smtClean="0"/>
              <a:t>Very superficial Center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Possession Centeredness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Security: </a:t>
            </a:r>
            <a:r>
              <a:rPr lang="en-US" dirty="0" smtClean="0"/>
              <a:t>Social Status, Compare what you have and what others have</a:t>
            </a:r>
          </a:p>
          <a:p>
            <a:endParaRPr lang="en-US" b="1" dirty="0"/>
          </a:p>
          <a:p>
            <a:r>
              <a:rPr lang="en-US" b="1" dirty="0" smtClean="0"/>
              <a:t>Guidance: </a:t>
            </a:r>
            <a:r>
              <a:rPr lang="en-US" dirty="0" smtClean="0"/>
              <a:t>Based on what will protect, increase or better display your </a:t>
            </a:r>
            <a:r>
              <a:rPr lang="en-US" dirty="0" err="1" smtClean="0"/>
              <a:t>posessions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Wisdom: </a:t>
            </a:r>
            <a:r>
              <a:rPr lang="en-US" dirty="0" smtClean="0"/>
              <a:t>See world in terms of comparative economic and social relationships</a:t>
            </a:r>
          </a:p>
          <a:p>
            <a:endParaRPr lang="en-US" b="1" dirty="0"/>
          </a:p>
          <a:p>
            <a:r>
              <a:rPr lang="en-US" b="1" dirty="0" smtClean="0"/>
              <a:t>Power: </a:t>
            </a:r>
            <a:r>
              <a:rPr lang="en-US" dirty="0" smtClean="0"/>
              <a:t>From material or social prominence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4871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66143" y="2558143"/>
            <a:ext cx="279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Pleasure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Centeredness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Pleasures of this life</a:t>
            </a:r>
            <a:endParaRPr lang="en-US" dirty="0"/>
          </a:p>
        </p:txBody>
      </p:sp>
      <p:pic>
        <p:nvPicPr>
          <p:cNvPr id="5" name="Content Placeholder 4" descr="6_3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4" b="-6387"/>
          <a:stretch/>
        </p:blipFill>
        <p:spPr>
          <a:xfrm>
            <a:off x="457200" y="1765017"/>
            <a:ext cx="8229600" cy="1583567"/>
          </a:xfrm>
        </p:spPr>
      </p:pic>
      <p:sp>
        <p:nvSpPr>
          <p:cNvPr id="6" name="Rectangle 5"/>
          <p:cNvSpPr/>
          <p:nvPr/>
        </p:nvSpPr>
        <p:spPr>
          <a:xfrm>
            <a:off x="457199" y="3429000"/>
            <a:ext cx="80373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And the worldly life is not but amusement and diversion; but the home of the Hereafter is best for those who fear Allah , so will you not reason</a:t>
            </a:r>
            <a:r>
              <a:rPr lang="en-US" sz="2400" dirty="0" smtClean="0"/>
              <a:t>? (Al-An’am:32)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059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and Pleasure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Instant gratification is available and encouraged</a:t>
            </a:r>
          </a:p>
          <a:p>
            <a:r>
              <a:rPr lang="en-US" dirty="0" smtClean="0"/>
              <a:t>Media being major influencer</a:t>
            </a:r>
          </a:p>
          <a:p>
            <a:r>
              <a:rPr lang="en-US" dirty="0" smtClean="0"/>
              <a:t>Life style graphically portrayed but natural result is seldom accurately seen</a:t>
            </a:r>
          </a:p>
          <a:p>
            <a:r>
              <a:rPr lang="en-US" dirty="0" smtClean="0"/>
              <a:t>No deep and lasting fulfillment in life</a:t>
            </a:r>
          </a:p>
          <a:p>
            <a:r>
              <a:rPr lang="en-US" dirty="0" smtClean="0"/>
              <a:t>Narcissistic attitude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94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Pleasure Centeredness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Security: </a:t>
            </a:r>
            <a:r>
              <a:rPr lang="en-US" dirty="0" smtClean="0"/>
              <a:t>Short lived and anesthetizing </a:t>
            </a:r>
          </a:p>
          <a:p>
            <a:endParaRPr lang="en-US" b="1" dirty="0"/>
          </a:p>
          <a:p>
            <a:r>
              <a:rPr lang="en-US" b="1" dirty="0" smtClean="0"/>
              <a:t>Guidance: </a:t>
            </a:r>
            <a:r>
              <a:rPr lang="en-US" dirty="0" smtClean="0"/>
              <a:t>Based on what gives most pleasure</a:t>
            </a:r>
          </a:p>
          <a:p>
            <a:endParaRPr lang="en-US" b="1" dirty="0"/>
          </a:p>
          <a:p>
            <a:r>
              <a:rPr lang="en-US" b="1" dirty="0" smtClean="0"/>
              <a:t>Wisdom: </a:t>
            </a:r>
            <a:r>
              <a:rPr lang="en-US" dirty="0" smtClean="0"/>
              <a:t>What is in it for me</a:t>
            </a:r>
          </a:p>
          <a:p>
            <a:endParaRPr lang="en-US" b="1" dirty="0"/>
          </a:p>
          <a:p>
            <a:r>
              <a:rPr lang="en-US" b="1" dirty="0" smtClean="0"/>
              <a:t>Power: </a:t>
            </a:r>
            <a:r>
              <a:rPr lang="en-US" dirty="0" smtClean="0"/>
              <a:t>Negligible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4871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66143" y="2558143"/>
            <a:ext cx="2794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Friend/Enemy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Centeredness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of Friendship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ar-sa" dirty="0">
                <a:latin typeface="Adobe Caslon Pro"/>
                <a:cs typeface="Adobe Caslon Pro"/>
              </a:rPr>
              <a:t>وَتَعَاوَنُوا عَلَى الْبِرِّ وَالتَّقْوَىٰ ۖ وَلَا تَعَاوَنُوا عَلَى الْإِثْمِ وَالْعُدْوَانِ</a:t>
            </a:r>
            <a:r>
              <a:rPr lang="ar-sa" dirty="0" smtClean="0">
                <a:latin typeface="Adobe Caslon Pro"/>
                <a:cs typeface="Adobe Caslon Pro"/>
              </a:rPr>
              <a:t> ۚ</a:t>
            </a:r>
          </a:p>
          <a:p>
            <a:pPr marL="0" indent="0">
              <a:buNone/>
            </a:pPr>
            <a:endParaRPr lang="ar-sa" dirty="0">
              <a:latin typeface="Adobe Caslon Pro"/>
              <a:cs typeface="Adobe Caslon Pro"/>
            </a:endParaRPr>
          </a:p>
          <a:p>
            <a:pPr marL="0" indent="0">
              <a:buNone/>
            </a:pPr>
            <a:r>
              <a:rPr lang="en-US" dirty="0"/>
              <a:t>And cooperate in righteousness and piety, but do not cooperate in sin and </a:t>
            </a:r>
            <a:r>
              <a:rPr lang="en-US" dirty="0" smtClean="0"/>
              <a:t>aggression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"/>
                <a:cs typeface="Adobe Caslon Pro"/>
              </a:rPr>
              <a:t>(Al-Ma’idah:2)</a:t>
            </a:r>
            <a:endParaRPr lang="en-US" sz="24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895778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Hate Friendships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Mostly young people</a:t>
            </a:r>
          </a:p>
          <a:p>
            <a:r>
              <a:rPr lang="en-US" dirty="0" smtClean="0"/>
              <a:t>High degree of dependence on moods, behaviors, feelings and attitudes of others</a:t>
            </a:r>
          </a:p>
          <a:p>
            <a:r>
              <a:rPr lang="en-US" dirty="0" smtClean="0"/>
              <a:t>Enemy Centeredness is very common</a:t>
            </a:r>
          </a:p>
          <a:p>
            <a:r>
              <a:rPr lang="en-US" dirty="0" smtClean="0"/>
              <a:t>Preoccupied with injustice of enemy </a:t>
            </a:r>
          </a:p>
        </p:txBody>
      </p:sp>
    </p:spTree>
    <p:extLst>
      <p:ext uri="{BB962C8B-B14F-4D97-AF65-F5344CB8AC3E}">
        <p14:creationId xmlns:p14="http://schemas.microsoft.com/office/powerpoint/2010/main" val="1144406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Friend/Enemy Centeredness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Security: </a:t>
            </a:r>
            <a:r>
              <a:rPr lang="en-US" dirty="0" smtClean="0"/>
              <a:t>Dependent/Volatile </a:t>
            </a:r>
          </a:p>
          <a:p>
            <a:endParaRPr lang="en-US" b="1" dirty="0"/>
          </a:p>
          <a:p>
            <a:r>
              <a:rPr lang="en-US" b="1" dirty="0" smtClean="0"/>
              <a:t>Guidance: </a:t>
            </a:r>
            <a:r>
              <a:rPr lang="en-US" dirty="0" smtClean="0"/>
              <a:t>What will they think?/What will thwart them?</a:t>
            </a:r>
          </a:p>
          <a:p>
            <a:endParaRPr lang="en-US" b="1" dirty="0"/>
          </a:p>
          <a:p>
            <a:r>
              <a:rPr lang="en-US" b="1" dirty="0" smtClean="0"/>
              <a:t>Wisdom: </a:t>
            </a:r>
            <a:r>
              <a:rPr lang="en-US" dirty="0" smtClean="0"/>
              <a:t>Social Lens/Defensive, over reactive, paranoid</a:t>
            </a:r>
          </a:p>
          <a:p>
            <a:endParaRPr lang="en-US" b="1" dirty="0"/>
          </a:p>
          <a:p>
            <a:r>
              <a:rPr lang="en-US" b="1" dirty="0" smtClean="0"/>
              <a:t>Power: </a:t>
            </a:r>
            <a:r>
              <a:rPr lang="en-US" dirty="0" smtClean="0"/>
              <a:t>Social comfort zone/Anger, envy, resentment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324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 2 in Our Paradigms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091165" y="2256058"/>
            <a:ext cx="2905582" cy="2713653"/>
          </a:xfrm>
          <a:prstGeom prst="frame">
            <a:avLst>
              <a:gd name="adj1" fmla="val 4000"/>
            </a:avLst>
          </a:prstGeom>
          <a:solidFill>
            <a:srgbClr val="8064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9144" y="2590290"/>
            <a:ext cx="1884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Feeling</a:t>
            </a:r>
          </a:p>
          <a:p>
            <a:pPr algn="ctr"/>
            <a:r>
              <a:rPr lang="en-US" sz="3200" dirty="0" smtClean="0"/>
              <a:t>Thoughts</a:t>
            </a:r>
          </a:p>
          <a:p>
            <a:pPr algn="ctr"/>
            <a:r>
              <a:rPr lang="en-US" sz="3200" dirty="0" smtClean="0"/>
              <a:t>Behavior </a:t>
            </a:r>
            <a:endParaRPr lang="en-US" sz="3200" dirty="0"/>
          </a:p>
        </p:txBody>
      </p:sp>
      <p:sp>
        <p:nvSpPr>
          <p:cNvPr id="10" name="Frame 9"/>
          <p:cNvSpPr/>
          <p:nvPr/>
        </p:nvSpPr>
        <p:spPr>
          <a:xfrm>
            <a:off x="2523059" y="1550491"/>
            <a:ext cx="4177250" cy="4080460"/>
          </a:xfrm>
          <a:prstGeom prst="frame">
            <a:avLst>
              <a:gd name="adj1" fmla="val 4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6985" y="1784000"/>
            <a:ext cx="377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Begin with end in Mind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9549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66143" y="2558143"/>
            <a:ext cx="279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Religious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Centeredness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into Islam fully</a:t>
            </a:r>
            <a:endParaRPr lang="en-US" dirty="0"/>
          </a:p>
        </p:txBody>
      </p:sp>
      <p:pic>
        <p:nvPicPr>
          <p:cNvPr id="3" name="Content Placeholder 2" descr="2_20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2" b="-1014"/>
          <a:stretch/>
        </p:blipFill>
        <p:spPr>
          <a:xfrm>
            <a:off x="457200" y="1481857"/>
            <a:ext cx="8229600" cy="1570063"/>
          </a:xfrm>
        </p:spPr>
      </p:pic>
      <p:sp>
        <p:nvSpPr>
          <p:cNvPr id="5" name="Rectangle 4"/>
          <p:cNvSpPr/>
          <p:nvPr/>
        </p:nvSpPr>
        <p:spPr>
          <a:xfrm>
            <a:off x="1040744" y="3735516"/>
            <a:ext cx="721465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 you who have believed, enter into Islam completely [and perfectly] and do not follow the footsteps of Satan. Indeed, he is to you a clear enemy</a:t>
            </a:r>
            <a:r>
              <a:rPr lang="en-US" sz="2400" dirty="0" smtClean="0"/>
              <a:t>.(Al-Baqarah:208)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91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Balance of Rights and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Obsessed with worship and projects</a:t>
            </a:r>
          </a:p>
          <a:p>
            <a:r>
              <a:rPr lang="en-US" dirty="0" smtClean="0"/>
              <a:t>Insensitive to pressing human needs around them</a:t>
            </a:r>
          </a:p>
          <a:p>
            <a:r>
              <a:rPr lang="en-US" dirty="0" smtClean="0"/>
              <a:t>Often live in compartments, acting and thinking and feeling in certain ways in religious gatherings and totally different ways in other places </a:t>
            </a:r>
          </a:p>
        </p:txBody>
      </p:sp>
    </p:spTree>
    <p:extLst>
      <p:ext uri="{BB962C8B-B14F-4D97-AF65-F5344CB8AC3E}">
        <p14:creationId xmlns:p14="http://schemas.microsoft.com/office/powerpoint/2010/main" val="862804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Centeredness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Security: </a:t>
            </a:r>
            <a:r>
              <a:rPr lang="en-US" dirty="0" smtClean="0"/>
              <a:t>Religious labels and comparisons</a:t>
            </a:r>
          </a:p>
          <a:p>
            <a:endParaRPr lang="en-US" b="1" dirty="0"/>
          </a:p>
          <a:p>
            <a:r>
              <a:rPr lang="en-US" b="1" dirty="0" smtClean="0"/>
              <a:t>Guidance: </a:t>
            </a:r>
            <a:r>
              <a:rPr lang="en-US" dirty="0" smtClean="0"/>
              <a:t>How others will evaluate your actions in light of religious teaching</a:t>
            </a:r>
          </a:p>
          <a:p>
            <a:endParaRPr lang="en-US" b="1" dirty="0"/>
          </a:p>
          <a:p>
            <a:r>
              <a:rPr lang="en-US" b="1" dirty="0" smtClean="0"/>
              <a:t>Wisdom: </a:t>
            </a:r>
            <a:r>
              <a:rPr lang="en-US" dirty="0" smtClean="0"/>
              <a:t>See life as ‘Believers’ and ‘Non Believers’</a:t>
            </a:r>
          </a:p>
          <a:p>
            <a:endParaRPr lang="en-US" b="1" dirty="0"/>
          </a:p>
          <a:p>
            <a:r>
              <a:rPr lang="en-US" b="1" dirty="0" smtClean="0"/>
              <a:t>Power: </a:t>
            </a:r>
            <a:r>
              <a:rPr lang="en-US" dirty="0" smtClean="0"/>
              <a:t>Perceived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0473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84714" y="1850571"/>
            <a:ext cx="3156857" cy="2667000"/>
          </a:xfrm>
          <a:prstGeom prst="ellipse">
            <a:avLst/>
          </a:prstGeom>
          <a:solidFill>
            <a:srgbClr val="C0504D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00286" y="4517571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1886857" y="2540313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6331857" y="2540314"/>
            <a:ext cx="725714" cy="1306286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V="1">
            <a:off x="4100286" y="653143"/>
            <a:ext cx="725714" cy="1197428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10859" y="587828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Power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53570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       Wisdom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93859" y="3029465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Guidance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0859" y="129923"/>
            <a:ext cx="205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Security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66143" y="2558143"/>
            <a:ext cx="279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Self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Centeredness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Protects from Stinginess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ar-sa" sz="3600" dirty="0">
                <a:latin typeface="Adobe Caslon Pro"/>
                <a:cs typeface="Adobe Caslon Pro"/>
              </a:rPr>
              <a:t>وَمَن يُوقَ شُحَّ نَفْسِهِ فَأُولَٰئِكَ هُمُ </a:t>
            </a:r>
            <a:r>
              <a:rPr lang="ar-sa" sz="3600" dirty="0" smtClean="0">
                <a:latin typeface="Adobe Caslon Pro"/>
                <a:cs typeface="Adobe Caslon Pro"/>
              </a:rPr>
              <a:t>الْمُفْلِحُونَ</a:t>
            </a:r>
            <a:endParaRPr lang="en-US" sz="3600" dirty="0" smtClean="0">
              <a:latin typeface="Adobe Caslon Pro"/>
              <a:cs typeface="Adobe Caslon Pro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whoever is protected from the stinginess of his soul - it is those who will be the successful.</a:t>
            </a:r>
            <a:r>
              <a:rPr lang="en-US" sz="2400" dirty="0" smtClean="0">
                <a:latin typeface="Adobe Caslon Pro"/>
                <a:cs typeface="Adobe Caslon Pro"/>
              </a:rPr>
              <a:t>(Al-Hashr:</a:t>
            </a:r>
            <a:r>
              <a:rPr lang="en-US" sz="2400" dirty="0">
                <a:latin typeface="Adobe Caslon Pro"/>
                <a:cs typeface="Adobe Caslon Pro"/>
              </a:rPr>
              <a:t>9</a:t>
            </a:r>
            <a:r>
              <a:rPr lang="en-US" sz="2400" dirty="0" smtClean="0">
                <a:latin typeface="Adobe Caslon Pro"/>
                <a:cs typeface="Adobe Caslon Pro"/>
              </a:rPr>
              <a:t>)</a:t>
            </a:r>
            <a:endParaRPr lang="en-US" sz="24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23291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Selfishness at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Most common center </a:t>
            </a:r>
          </a:p>
          <a:p>
            <a:r>
              <a:rPr lang="en-US" dirty="0" smtClean="0"/>
              <a:t>Violates the values of most people</a:t>
            </a:r>
          </a:p>
        </p:txBody>
      </p:sp>
    </p:spTree>
    <p:extLst>
      <p:ext uri="{BB962C8B-B14F-4D97-AF65-F5344CB8AC3E}">
        <p14:creationId xmlns:p14="http://schemas.microsoft.com/office/powerpoint/2010/main" val="86280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Self-Centeredness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Security: </a:t>
            </a:r>
            <a:r>
              <a:rPr lang="en-US" dirty="0" smtClean="0"/>
              <a:t>Constant change and shift</a:t>
            </a:r>
          </a:p>
          <a:p>
            <a:endParaRPr lang="en-US" b="1" dirty="0"/>
          </a:p>
          <a:p>
            <a:r>
              <a:rPr lang="en-US" b="1" dirty="0" smtClean="0"/>
              <a:t>Guidance: </a:t>
            </a:r>
            <a:r>
              <a:rPr lang="en-US" dirty="0" smtClean="0"/>
              <a:t>If it feels good/ What I want/ What I need/What’s in it for me?</a:t>
            </a:r>
          </a:p>
          <a:p>
            <a:endParaRPr lang="en-US" b="1" dirty="0"/>
          </a:p>
          <a:p>
            <a:r>
              <a:rPr lang="en-US" b="1" dirty="0" smtClean="0"/>
              <a:t>Wisdom: </a:t>
            </a:r>
            <a:r>
              <a:rPr lang="en-US" dirty="0" smtClean="0"/>
              <a:t>View world how anything affects you</a:t>
            </a:r>
          </a:p>
          <a:p>
            <a:endParaRPr lang="en-US" b="1" dirty="0"/>
          </a:p>
          <a:p>
            <a:r>
              <a:rPr lang="en-US" b="1" dirty="0" smtClean="0"/>
              <a:t>Power: </a:t>
            </a:r>
            <a:r>
              <a:rPr lang="en-US" dirty="0" smtClean="0"/>
              <a:t>Limited to own resources and no interdependence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04733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get in touch….</a:t>
            </a:r>
            <a:endParaRPr lang="en-US" dirty="0"/>
          </a:p>
        </p:txBody>
      </p:sp>
      <p:pic>
        <p:nvPicPr>
          <p:cNvPr id="5" name="Content Placeholder 4" descr="facebook_logo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r="2075" b="2432"/>
          <a:stretch/>
        </p:blipFill>
        <p:spPr>
          <a:xfrm>
            <a:off x="1475656" y="1772816"/>
            <a:ext cx="566121" cy="594117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6959" y="1772816"/>
            <a:ext cx="6309841" cy="286232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Dr. Kanwal Kaisser</a:t>
            </a:r>
          </a:p>
          <a:p>
            <a:endParaRPr lang="en-US" sz="3600" b="1" dirty="0" smtClean="0"/>
          </a:p>
          <a:p>
            <a:r>
              <a:rPr lang="en-US" sz="2400" b="1" dirty="0" smtClean="0"/>
              <a:t>Dr. Kanwal Kaisser @ </a:t>
            </a:r>
            <a:r>
              <a:rPr lang="en-US" sz="2400" b="1" dirty="0" err="1" smtClean="0"/>
              <a:t>HamarayBachchay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3600" b="1" dirty="0" smtClean="0"/>
              <a:t> </a:t>
            </a:r>
            <a:r>
              <a:rPr lang="en-US" sz="2800" b="1" dirty="0" err="1" smtClean="0"/>
              <a:t>hbheadoffice@gmail.com</a:t>
            </a:r>
            <a:endParaRPr lang="en-US" sz="2800" b="1" dirty="0"/>
          </a:p>
        </p:txBody>
      </p:sp>
      <p:pic>
        <p:nvPicPr>
          <p:cNvPr id="2" name="Picture 1" descr="Twitter-Log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61835"/>
            <a:ext cx="649847" cy="649847"/>
          </a:xfrm>
          <a:prstGeom prst="rect">
            <a:avLst/>
          </a:prstGeom>
        </p:spPr>
      </p:pic>
      <p:pic>
        <p:nvPicPr>
          <p:cNvPr id="3" name="Picture 2" descr="email-facts-f2fc3a421a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23440"/>
            <a:ext cx="1364527" cy="1023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25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your destination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 rtl="1">
              <a:buNone/>
            </a:pPr>
            <a:r>
              <a:rPr lang="ar-sa" dirty="0">
                <a:latin typeface="Adobe Caslon Pro"/>
                <a:cs typeface="Adobe Caslon Pro"/>
              </a:rPr>
              <a:t>اهْدِنَا الصِّرَاطَ </a:t>
            </a:r>
            <a:r>
              <a:rPr lang="ar-sa" dirty="0" smtClean="0">
                <a:latin typeface="Adobe Caslon Pro"/>
                <a:cs typeface="Adobe Caslon Pro"/>
              </a:rPr>
              <a:t>الْمُسْتَقِيمَ</a:t>
            </a:r>
            <a:endParaRPr lang="ar-sa" dirty="0">
              <a:latin typeface="Adobe Caslon Pro"/>
              <a:cs typeface="Adobe Caslon Pro"/>
            </a:endParaRPr>
          </a:p>
          <a:p>
            <a:pPr marL="0" indent="0" algn="ctr">
              <a:buNone/>
            </a:pPr>
            <a:r>
              <a:rPr lang="en-US" dirty="0"/>
              <a:t>Show us the straight way</a:t>
            </a:r>
            <a:r>
              <a:rPr lang="en-US" dirty="0" smtClean="0"/>
              <a:t>, (1:6)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 rtl="1">
              <a:buNone/>
            </a:pPr>
            <a:r>
              <a:rPr lang="ar-sa" dirty="0">
                <a:latin typeface="Adobe Caslon Pro"/>
                <a:cs typeface="Adobe Caslon Pro"/>
              </a:rPr>
              <a:t>كُلُّ نَفْسٍ ذَائِقَةُ الْمَوْتِ ۗ وَنَبْلُوكُم بِالشَّرِّ وَالْخَيْرِ فِتْنَةً ۖ وَإِلَيْنَا تُرْجَعُونَ </a:t>
            </a:r>
            <a:endParaRPr lang="en-US" dirty="0" smtClean="0">
              <a:latin typeface="Adobe Caslon Pro"/>
              <a:cs typeface="Adobe Caslon Pro"/>
            </a:endParaRPr>
          </a:p>
          <a:p>
            <a:pPr marL="0" indent="0" algn="ctr" rtl="1">
              <a:buNone/>
            </a:pPr>
            <a:endParaRPr lang="en-US" dirty="0">
              <a:latin typeface="Adobe Caslon Pro"/>
              <a:cs typeface="Adobe Caslon Pro"/>
            </a:endParaRPr>
          </a:p>
          <a:p>
            <a:pPr marL="0" indent="0" algn="ctr" rtl="1">
              <a:buNone/>
            </a:pPr>
            <a:r>
              <a:rPr lang="en-US" dirty="0" smtClean="0"/>
              <a:t>Every </a:t>
            </a:r>
            <a:r>
              <a:rPr lang="en-US" dirty="0"/>
              <a:t>soul shall have a taste of death: and We test you by evil and by good by way of trial. to Us must ye return</a:t>
            </a:r>
            <a:r>
              <a:rPr lang="en-US" dirty="0" smtClean="0"/>
              <a:t>.(Al-Anbiyaaa:35)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5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deeply important for you?</a:t>
            </a:r>
            <a:endParaRPr lang="en-US" dirty="0"/>
          </a:p>
        </p:txBody>
      </p:sp>
      <p:pic>
        <p:nvPicPr>
          <p:cNvPr id="7" name="Content Placeholder 6" descr="nyc-lal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/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547839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13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things are created twice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Measure twice and cut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6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Leadership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3227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69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3607240-F5C7-9E4E-9145-39AAEF81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A04716-2B8F-0D4F-8B0F-E21ED658B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1670</Words>
  <Application>Microsoft Macintosh PowerPoint</Application>
  <PresentationFormat>On-screen Show (4:3)</PresentationFormat>
  <Paragraphs>323</Paragraphs>
  <Slides>58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Habit 2 Begin with End in Mind</vt:lpstr>
      <vt:lpstr>PowerPoint Presentation</vt:lpstr>
      <vt:lpstr>What we leave behind</vt:lpstr>
      <vt:lpstr>Inner Guidance system</vt:lpstr>
      <vt:lpstr>Habit 2 in Our Paradigms</vt:lpstr>
      <vt:lpstr>Understanding your destination</vt:lpstr>
      <vt:lpstr>What is deeply important for you?</vt:lpstr>
      <vt:lpstr>All things are created twice</vt:lpstr>
      <vt:lpstr>Personal Leadership</vt:lpstr>
      <vt:lpstr>What is Jannah</vt:lpstr>
      <vt:lpstr>Shahabah used to smell Jannah</vt:lpstr>
      <vt:lpstr>By Design or Default?</vt:lpstr>
      <vt:lpstr>PowerPoint Presentation</vt:lpstr>
      <vt:lpstr>Leadership vs Management</vt:lpstr>
      <vt:lpstr>Parenting Leadership vs Management</vt:lpstr>
      <vt:lpstr>Working Leadership vs Management</vt:lpstr>
      <vt:lpstr>Habit 2 Management Paradigm</vt:lpstr>
      <vt:lpstr>Habit 2 Leadership Paradigms</vt:lpstr>
      <vt:lpstr>Re-Scripting </vt:lpstr>
      <vt:lpstr>PowerPoint Presentation</vt:lpstr>
      <vt:lpstr>Alternative Centers</vt:lpstr>
      <vt:lpstr>PowerPoint Presentation</vt:lpstr>
      <vt:lpstr>Most Enduring Growth-producing relationship</vt:lpstr>
      <vt:lpstr>A different Story</vt:lpstr>
      <vt:lpstr>Spouse Centeredness </vt:lpstr>
      <vt:lpstr>PowerPoint Presentation</vt:lpstr>
      <vt:lpstr>Accountability on Silah Rahmi</vt:lpstr>
      <vt:lpstr>Family Elements</vt:lpstr>
      <vt:lpstr>Family Centeredness </vt:lpstr>
      <vt:lpstr>PowerPoint Presentation</vt:lpstr>
      <vt:lpstr>Virtues of Spending </vt:lpstr>
      <vt:lpstr>Money Obsession</vt:lpstr>
      <vt:lpstr>Money Centeredness </vt:lpstr>
      <vt:lpstr>PowerPoint Presentation</vt:lpstr>
      <vt:lpstr>Hard Work Appreciated</vt:lpstr>
      <vt:lpstr>Work =Life</vt:lpstr>
      <vt:lpstr>Work Centeredness </vt:lpstr>
      <vt:lpstr>PowerPoint Presentation</vt:lpstr>
      <vt:lpstr>Balance in Materialism</vt:lpstr>
      <vt:lpstr>Driving force </vt:lpstr>
      <vt:lpstr>Possession Centeredness </vt:lpstr>
      <vt:lpstr>PowerPoint Presentation</vt:lpstr>
      <vt:lpstr>Pleasures of this life</vt:lpstr>
      <vt:lpstr>Fun and Pleasure </vt:lpstr>
      <vt:lpstr>Pleasure Centeredness </vt:lpstr>
      <vt:lpstr>PowerPoint Presentation</vt:lpstr>
      <vt:lpstr>Criterion of Friendship</vt:lpstr>
      <vt:lpstr>Love Hate Friendships </vt:lpstr>
      <vt:lpstr>Friend/Enemy Centeredness </vt:lpstr>
      <vt:lpstr>PowerPoint Presentation</vt:lpstr>
      <vt:lpstr>Enter into Islam fully</vt:lpstr>
      <vt:lpstr>Balance of Rights and Responsibilities </vt:lpstr>
      <vt:lpstr>Religious Centeredness </vt:lpstr>
      <vt:lpstr>PowerPoint Presentation</vt:lpstr>
      <vt:lpstr>Islam Protects from Stinginess</vt:lpstr>
      <vt:lpstr>Selfishness at Peak</vt:lpstr>
      <vt:lpstr>Self-Centeredness </vt:lpstr>
      <vt:lpstr>To get in touch….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Kanwal Kaisser</dc:creator>
  <cp:lastModifiedBy>Kanwal Kaisser</cp:lastModifiedBy>
  <cp:revision>576</cp:revision>
  <dcterms:created xsi:type="dcterms:W3CDTF">2015-02-04T18:47:27Z</dcterms:created>
  <dcterms:modified xsi:type="dcterms:W3CDTF">2015-11-12T19:06:17Z</dcterms:modified>
</cp:coreProperties>
</file>